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9" r:id="rId2"/>
    <p:sldId id="293" r:id="rId3"/>
    <p:sldId id="257" r:id="rId4"/>
    <p:sldId id="258" r:id="rId5"/>
    <p:sldId id="260" r:id="rId6"/>
    <p:sldId id="261" r:id="rId7"/>
    <p:sldId id="263" r:id="rId8"/>
    <p:sldId id="265" r:id="rId9"/>
    <p:sldId id="266" r:id="rId10"/>
    <p:sldId id="29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97" r:id="rId21"/>
    <p:sldId id="288" r:id="rId22"/>
    <p:sldId id="289" r:id="rId23"/>
    <p:sldId id="291" r:id="rId24"/>
    <p:sldId id="295" r:id="rId25"/>
    <p:sldId id="280" r:id="rId26"/>
    <p:sldId id="283" r:id="rId27"/>
    <p:sldId id="284" r:id="rId28"/>
    <p:sldId id="285" r:id="rId29"/>
    <p:sldId id="286" r:id="rId3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0AE"/>
    <a:srgbClr val="F3F3F2"/>
    <a:srgbClr val="4C5871"/>
    <a:srgbClr val="F1F1F0"/>
    <a:srgbClr val="3C71B4"/>
    <a:srgbClr val="342A28"/>
    <a:srgbClr val="D1D2D4"/>
    <a:srgbClr val="B1C2E0"/>
    <a:srgbClr val="CDDDE7"/>
    <a:srgbClr val="DC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6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2274" y="42"/>
      </p:cViewPr>
      <p:guideLst>
        <p:guide orient="horz" pos="33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6" d="100"/>
          <a:sy n="126" d="100"/>
        </p:scale>
        <p:origin x="100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359A455-0636-4A6C-8CB9-35C4E9BDBB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EC27A01-13E4-4690-B780-6F8F8C509F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770F-2C23-4C5B-A572-C4FDAE42B169}" type="datetimeFigureOut">
              <a:rPr lang="ko-KR" altLang="en-US" smtClean="0"/>
              <a:t>2025-08-18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BAAE15A-D9D5-4012-9ECF-27AF4F979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057E272-50A9-4859-A76F-552AB3AEF0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456F1-A14C-4590-A8E9-10D3D724CA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037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4F3E3-DBE5-4A64-B478-9EB7826D19A9}" type="datetimeFigureOut">
              <a:rPr lang="ko-KR" altLang="en-US" smtClean="0"/>
              <a:t>2025-08-18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8D266-8E3D-4007-B339-7839A83555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345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70BA68C5-D529-9BAA-9B90-22FEFB531E1B}"/>
              </a:ext>
            </a:extLst>
          </p:cNvPr>
          <p:cNvGrpSpPr/>
          <p:nvPr userDrawn="1"/>
        </p:nvGrpSpPr>
        <p:grpSpPr>
          <a:xfrm>
            <a:off x="0" y="630287"/>
            <a:ext cx="6858000" cy="8645425"/>
            <a:chOff x="0" y="630287"/>
            <a:chExt cx="6858000" cy="8645425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82F6D9D-85E8-0B33-F2F1-2BC5C97E5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30287"/>
              <a:ext cx="6858000" cy="8645425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18C5ABC-F057-4440-F0A7-6EB80BC05235}"/>
                </a:ext>
              </a:extLst>
            </p:cNvPr>
            <p:cNvSpPr/>
            <p:nvPr userDrawn="1"/>
          </p:nvSpPr>
          <p:spPr>
            <a:xfrm>
              <a:off x="3696677" y="3454400"/>
              <a:ext cx="3040185" cy="976923"/>
            </a:xfrm>
            <a:prstGeom prst="rect">
              <a:avLst/>
            </a:prstGeom>
            <a:solidFill>
              <a:srgbClr val="C2E0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110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B5EBB7-BF57-4953-8835-25F1072D1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810935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E2FC420-3DE9-48F7-B75A-7C0626999192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C2D20DD-E081-4D52-B445-C13ED96F1499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A05EA93-D45A-49F2-8249-8B8C5D22D38D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진로 분야별 준비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+mn-ea"/>
              </a:rPr>
              <a:t>①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+mn-ea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+mn-ea"/>
              </a:rPr>
              <a:t>취업</a:t>
            </a:r>
            <a:endParaRPr lang="ko-KR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16E3CB6-1817-48C6-AD88-2497213FB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AEC1838A-A2B0-4B4B-BBBB-30A14DB016CC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03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</p:spTree>
    <p:extLst>
      <p:ext uri="{BB962C8B-B14F-4D97-AF65-F5344CB8AC3E}">
        <p14:creationId xmlns:p14="http://schemas.microsoft.com/office/powerpoint/2010/main" val="129564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진로에 따른 준비과정 탐색하기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</a:t>
            </a:r>
            <a:endParaRPr lang="ko-KR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04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40D931-9D15-43A8-A237-7680237D7F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30262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7A55BE4-B3C0-4F89-9BA0-7E06532153A4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E55C4-38A6-42FB-8CF7-6E03352179A1}"/>
              </a:ext>
            </a:extLst>
          </p:cNvPr>
          <p:cNvSpPr txBox="1"/>
          <p:nvPr userDrawn="1"/>
        </p:nvSpPr>
        <p:spPr>
          <a:xfrm>
            <a:off x="1574311" y="651285"/>
            <a:ext cx="5094688" cy="854529"/>
          </a:xfrm>
          <a:prstGeom prst="rect">
            <a:avLst/>
          </a:prstGeom>
          <a:solidFill>
            <a:srgbClr val="F1F1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혁신적인 사고와 행동하는 능력인 기업가정신을 가지고 창업한 다양한 청년창업사례를 찾아보고 친구들과 공유해보자</a:t>
            </a:r>
            <a:r>
              <a:rPr lang="en-US" altLang="ko-KR" sz="1150" spc="-150" dirty="0">
                <a:solidFill>
                  <a:srgbClr val="342A28"/>
                </a:solidFill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1150" spc="-150" dirty="0">
              <a:solidFill>
                <a:srgbClr val="342A28"/>
              </a:solidFill>
              <a:latin typeface="+mn-ea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92DE4-0719-4F69-A1E6-AF1BDFF0F182}"/>
              </a:ext>
            </a:extLst>
          </p:cNvPr>
          <p:cNvSpPr txBox="1"/>
          <p:nvPr userDrawn="1"/>
        </p:nvSpPr>
        <p:spPr>
          <a:xfrm>
            <a:off x="403387" y="6170812"/>
            <a:ext cx="5094688" cy="333617"/>
          </a:xfrm>
          <a:prstGeom prst="rect">
            <a:avLst/>
          </a:prstGeom>
          <a:solidFill>
            <a:srgbClr val="F1F1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spc="-15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관심 있는 창업 프로그램</a:t>
            </a:r>
            <a:endParaRPr lang="ko-KR" altLang="en-US" sz="1200" b="1" spc="-15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직무분석 ❶ 전공 분야 직무 이해하기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05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B2B9D8-5E08-4E26-AA43-8981E5F3B2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9650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A742946-8BCF-4A73-B835-56F2B0B35648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19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27EC71D-DCD5-454A-97D9-9C79A15388EE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B6498C9-6A06-4801-B4D8-4783C07D3A8A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F24ED48-CB30-43C7-B20D-A5DCA725AC03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직무분석 ❶ 전공 분야 직무 이해하기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68024E9-904D-48FE-AD2C-698804D27326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05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8B65EFA-07C4-4D43-9036-AD47170886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9650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B2E2A724-7944-4021-8815-33060B5CAA90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5AD2494-547C-46CF-8808-157A2A2D434D}"/>
              </a:ext>
            </a:extLst>
          </p:cNvPr>
          <p:cNvSpPr/>
          <p:nvPr userDrawn="1"/>
        </p:nvSpPr>
        <p:spPr>
          <a:xfrm>
            <a:off x="1607299" y="556448"/>
            <a:ext cx="4861655" cy="139464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2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직무분석 ❷ 직무기술서 발표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06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CAB32B-188D-432A-8152-4D6296C82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8694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DAE325C-3280-4F05-ADA9-FD943B4A54B4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53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9AB3A9F-9795-4EA6-A945-68846D140B55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C57C6F7-9BCD-48AF-BC79-38EAEFA1B031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7AE9837-9D7C-409B-852A-0A37919D6166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직무분석 ❷ 직무기술서 발표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79FB434-A20B-4824-9D57-08DB306DA1CA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06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A005BD6-5EF7-4F1E-B9B3-3E47911FF6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8694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CF85F2D-3463-40C8-BAAC-0019BE2AA0C1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0AE279-B984-4515-A64C-8691B6EE1D7F}"/>
              </a:ext>
            </a:extLst>
          </p:cNvPr>
          <p:cNvSpPr/>
          <p:nvPr userDrawn="1"/>
        </p:nvSpPr>
        <p:spPr>
          <a:xfrm>
            <a:off x="1607299" y="556448"/>
            <a:ext cx="4861655" cy="139464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56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산업분석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07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CEA940-C7E7-42F3-B79F-CBCD7798FA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30108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99EDCC1-B839-48EA-97C0-18A68B4718B1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81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3D6B0D2-FE4B-43DF-A3A1-6EB7EA9403F3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E2883C9-7F57-4E78-B617-9EAEF7E7FD04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3654052-BA1A-4775-B1E9-B63F00E86149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산업분석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2546CA6-B0CD-4118-867A-26FAA8F28905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07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47FF849-50B2-4D59-9D78-0AB5DF6374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30108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D6C4D81-A5B7-45DC-B5E8-8D3027A9A8C5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BC208F5-6543-4E19-BD51-1B57C6754D64}"/>
              </a:ext>
            </a:extLst>
          </p:cNvPr>
          <p:cNvSpPr/>
          <p:nvPr userDrawn="1"/>
        </p:nvSpPr>
        <p:spPr>
          <a:xfrm>
            <a:off x="1607299" y="556448"/>
            <a:ext cx="4861655" cy="139464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12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기업분석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08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949D61B-A7F9-489C-AEA1-6EC2244EA3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9650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C87711F-01EB-49A0-9109-B5639076C6D5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644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03891BD-2DD4-4197-823D-535D64CC9E84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2BCB80A-E0CB-405F-922E-D2E67EA34C2B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FA07F3D-957F-4930-8F36-584CE4D5701E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08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13FBA2E-5C45-403D-8E14-34D4CB19BA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9650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DFBEEA9-9621-4D0E-ACB3-8789D99E7097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C9A9DC5-104F-4C03-856A-FB76E2986DCF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기업분석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0A81D6A-3C29-4C7C-A62A-D447DF930A77}"/>
              </a:ext>
            </a:extLst>
          </p:cNvPr>
          <p:cNvSpPr/>
          <p:nvPr userDrawn="1"/>
        </p:nvSpPr>
        <p:spPr>
          <a:xfrm>
            <a:off x="1607299" y="556448"/>
            <a:ext cx="4861655" cy="139464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6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AA6159-6EBE-4EF8-8ADF-A62A40DEB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74" y="0"/>
            <a:ext cx="7243948" cy="99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2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입사지원서 작성 ❶ 경험리스트 작성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09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78E8358-5D0A-4C34-9759-2F04033F6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0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2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입사지원서 작성 ❶ 경험리스트 작성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09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78E8358-5D0A-4C34-9759-2F04033F6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06829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7C16F82-CC93-4721-9504-A0AC30EF7515}"/>
              </a:ext>
            </a:extLst>
          </p:cNvPr>
          <p:cNvSpPr/>
          <p:nvPr userDrawn="1"/>
        </p:nvSpPr>
        <p:spPr>
          <a:xfrm>
            <a:off x="1607299" y="732656"/>
            <a:ext cx="4861655" cy="511155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794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입사지원서 작성 ❷  나의 역량 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STORY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작성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C1D994F-5EE5-495D-B8AD-1B9794667E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301577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63218174-9A49-41AF-93CE-74B7E7DE9264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603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입사지원서 작성 ❷  나의 역량 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STORY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작성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4C1D994F-5EE5-495D-B8AD-1B9794667E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30157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815EBFA-6095-4466-BB35-EA77EE882B8D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BC8224A-903E-4EEE-9F72-D2E73E8410D2}"/>
              </a:ext>
            </a:extLst>
          </p:cNvPr>
          <p:cNvSpPr/>
          <p:nvPr userDrawn="1"/>
        </p:nvSpPr>
        <p:spPr>
          <a:xfrm>
            <a:off x="1561863" y="636104"/>
            <a:ext cx="5162669" cy="863285"/>
          </a:xfrm>
          <a:prstGeom prst="rect">
            <a:avLst/>
          </a:prstGeom>
          <a:solidFill>
            <a:srgbClr val="F1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129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EC718AE-3BFE-4581-AEDB-3CBCF64CA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308983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B2CFFEBF-6B4E-4A8F-A93F-17A30920D26A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D3DC9C9-748A-48AC-BC36-9EAF46AC7BC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9A4AF99-959F-4E6B-9995-38E29B56E555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입사지원서 작성 ❷  나의 역량 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STORY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작성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758AA12-616D-4DCB-B980-98C0953C2574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018C55D-9E0B-46AC-B3A6-D29C40A5ED31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0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EC718AE-3BFE-4581-AEDB-3CBCF64CA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308983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9958E13-D101-4AF6-ABDE-C09B211500A7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F8FA4E6-C502-4322-9303-69045E872874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7A443F5-F4AA-43A4-953E-DCE1D333E580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입사지원서 작성 ❷  나의 역량 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STORY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작성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ED5C6A7-65C9-4826-88A8-B086E7006FFC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10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89A6021-A7EC-45E9-AC50-2220B5CDB178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997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입사지원서 작성 ❸  자기소개서 및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사업계획서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작성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11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36EB2BF-C1B6-4597-936C-EF4ED77AB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29787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75892E12-1E62-4683-BB14-1A06E201E682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155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입사지원서 작성 ❸  자기소개서 및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사업계획서</a:t>
            </a:r>
            <a:r>
              <a:rPr lang="en-US" altLang="ko-KR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작성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11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08F84E8-1FFD-411B-9576-77CE33CCE4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29787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C50C90E-B8FF-47BF-9A47-37E17A259007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0783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취업 포트폴리오 ❶ 취업 포트폴리오 작성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13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730DBB6-2980-40C8-92EB-BF33412297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845971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AAE74FF-F5D2-44D5-AF7E-097431EC1B13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E52A1-9574-4824-8158-DFF931B3B993}"/>
              </a:ext>
            </a:extLst>
          </p:cNvPr>
          <p:cNvSpPr txBox="1"/>
          <p:nvPr userDrawn="1"/>
        </p:nvSpPr>
        <p:spPr>
          <a:xfrm>
            <a:off x="1574311" y="651285"/>
            <a:ext cx="5094688" cy="854529"/>
          </a:xfrm>
          <a:prstGeom prst="rect">
            <a:avLst/>
          </a:prstGeom>
          <a:solidFill>
            <a:srgbClr val="F1F1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50" b="0" spc="-150" dirty="0">
                <a:solidFill>
                  <a:srgbClr val="342A28"/>
                </a:solidFill>
                <a:latin typeface="+mn-ea"/>
                <a:ea typeface="+mn-ea"/>
              </a:rPr>
              <a:t>‘</a:t>
            </a:r>
            <a:r>
              <a:rPr lang="ko-KR" altLang="en-US" sz="1150" b="0" spc="-150" dirty="0" err="1">
                <a:solidFill>
                  <a:srgbClr val="342A28"/>
                </a:solidFill>
                <a:latin typeface="+mn-ea"/>
                <a:ea typeface="+mn-ea"/>
              </a:rPr>
              <a:t>취업</a:t>
            </a:r>
            <a:r>
              <a:rPr lang="ko-KR" altLang="en-US" sz="1150" b="0" spc="-150" dirty="0" err="1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〮창업과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꿈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교과목을 들으면서 정리한 취업준비사항을 정중앙에 적고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이를</a:t>
            </a:r>
            <a:endParaRPr lang="en-US" altLang="ko-KR" sz="1150" b="0" spc="-150" dirty="0">
              <a:solidFill>
                <a:srgbClr val="342A2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위해 대학 입학 때부터 지금까지 달성한 성과물과 준비한 요소들을 다시 주제별로</a:t>
            </a:r>
            <a:endParaRPr lang="en-US" altLang="ko-KR" sz="1150" b="0" spc="-150" dirty="0">
              <a:solidFill>
                <a:srgbClr val="342A2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정리해본다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150" b="0" spc="-150" dirty="0">
              <a:solidFill>
                <a:srgbClr val="342A28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9112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0EBAD08-45F9-4B9B-A016-75CE86DD2E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845263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6E52D91-E8E9-4016-81C9-1248ED588899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6B1C8A9-AA06-498C-BF65-3C21F614A819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86D4262-052C-40A5-9DB9-E58D9A41CFC3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취업 포트폴리오 ❶ 취업 포트폴리오 작성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DBB35DA-DCB8-495C-A499-58D133B5309C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13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2F02ADD-A753-405C-B3ED-C9FC3F68A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845971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848A667-AAA2-45A6-8540-3D96A92E1C18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E56F93E-45B0-46E6-933B-2E3A116068AC}"/>
              </a:ext>
            </a:extLst>
          </p:cNvPr>
          <p:cNvSpPr/>
          <p:nvPr userDrawn="1"/>
        </p:nvSpPr>
        <p:spPr>
          <a:xfrm>
            <a:off x="1544825" y="687220"/>
            <a:ext cx="5066117" cy="880323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5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7C49D933-2B08-4A77-9A41-0E20021E4FD9}"/>
              </a:ext>
            </a:extLst>
          </p:cNvPr>
          <p:cNvSpPr/>
          <p:nvPr userDrawn="1"/>
        </p:nvSpPr>
        <p:spPr>
          <a:xfrm>
            <a:off x="0" y="-1"/>
            <a:ext cx="6858000" cy="1816777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25CE23B-BDB4-46E7-8F3F-389BD23EAD5D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4DAB070-919A-44A6-8D8C-6D066A36E807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3F0EECD-6927-4FE5-B613-D56F5257EC9F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강좌안내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5E04AB2-C4D2-4691-AF0D-B9BAF1E77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48EF3B0-7818-4079-AC8A-BB738F905B66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01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7D1B6AD-44C2-4859-A080-E14CB40F6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" y="523875"/>
            <a:ext cx="6480000" cy="928836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F1D7291-290E-483F-B128-742CC92C6674}"/>
              </a:ext>
            </a:extLst>
          </p:cNvPr>
          <p:cNvSpPr/>
          <p:nvPr userDrawn="1"/>
        </p:nvSpPr>
        <p:spPr>
          <a:xfrm>
            <a:off x="0" y="1821180"/>
            <a:ext cx="6858000" cy="808294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419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취업 포트폴리오 ❷ 취업 포트폴리오 평가 요소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14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6A1B0A1-D049-4F6F-AD74-2B59B0FF7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8970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ED6376D-3715-4722-B4E1-45F234488279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49D4A-A513-4D61-B641-DB440461C60C}"/>
              </a:ext>
            </a:extLst>
          </p:cNvPr>
          <p:cNvSpPr txBox="1"/>
          <p:nvPr userDrawn="1"/>
        </p:nvSpPr>
        <p:spPr>
          <a:xfrm>
            <a:off x="1574311" y="651285"/>
            <a:ext cx="5094688" cy="854529"/>
          </a:xfrm>
          <a:prstGeom prst="rect">
            <a:avLst/>
          </a:prstGeom>
          <a:solidFill>
            <a:srgbClr val="F1F1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50" b="0" spc="-150" dirty="0">
                <a:solidFill>
                  <a:srgbClr val="342A28"/>
                </a:solidFill>
                <a:latin typeface="+mn-ea"/>
                <a:ea typeface="+mn-ea"/>
              </a:rPr>
              <a:t>‘</a:t>
            </a:r>
            <a:r>
              <a:rPr lang="ko-KR" altLang="en-US" sz="1150" b="0" spc="-150" dirty="0" err="1">
                <a:solidFill>
                  <a:srgbClr val="342A28"/>
                </a:solidFill>
                <a:latin typeface="+mn-ea"/>
                <a:ea typeface="+mn-ea"/>
              </a:rPr>
              <a:t>취업</a:t>
            </a:r>
            <a:r>
              <a:rPr lang="ko-KR" altLang="en-US" sz="1150" b="0" spc="-150" dirty="0" err="1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〮창업과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꿈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교과목을 통해 자신의 진로목표 달성을 위한 방향성을 설정할</a:t>
            </a:r>
            <a:endParaRPr lang="en-US" altLang="ko-KR" sz="1150" b="0" spc="-150" dirty="0">
              <a:solidFill>
                <a:srgbClr val="342A2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 있었을 것이다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이번 강의를 통해 느낀 점과 앞으로 자신의 목표를 담은 각오를</a:t>
            </a:r>
            <a:endParaRPr lang="en-US" altLang="ko-KR" sz="1150" b="0" spc="-150" dirty="0">
              <a:solidFill>
                <a:srgbClr val="342A2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한마디씩 써보자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150" b="0" spc="-150" dirty="0">
              <a:solidFill>
                <a:srgbClr val="342A28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0985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191049D-6895-4643-9ECE-3062F78649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8340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BE37259-FF0F-4AD1-881B-BA0580023A05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D826A47-4C85-4926-BD18-54E5C1B3466C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A404E46-2DB6-4015-A1AE-5CEDC713B410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취업 포트폴리오 ❷ 취업 포트폴리오 평가 요소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F6B451-9690-4971-AA5F-1D798BD52D7A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14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AA75B8F-64C1-4494-83FA-AEB27FB4A3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8970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04A91D5-B1CB-4080-A1B9-BCA069A1E957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21771D8-1E40-4470-9421-DE03F83414E0}"/>
              </a:ext>
            </a:extLst>
          </p:cNvPr>
          <p:cNvSpPr/>
          <p:nvPr userDrawn="1"/>
        </p:nvSpPr>
        <p:spPr>
          <a:xfrm>
            <a:off x="1544825" y="687220"/>
            <a:ext cx="5066117" cy="880323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539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BA669D1-9D59-4024-BC18-3A5E3F53B3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765014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C3B61CB-E532-4ABD-97D4-CBF30C575B7A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8B694E6-D09F-4E9F-9564-7CE44580C79D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A9F7877-A383-4CC8-A2D8-82B63397DB96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취업 포트폴리오 ❷ 취업 포트폴리오 평가 요소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0C76437-B500-4F46-A833-7973751BADC9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14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61A046B-8220-40DE-9CE4-2BE1C0938F8E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6DFD0-3338-40B2-8792-7B168C09BDE8}"/>
              </a:ext>
            </a:extLst>
          </p:cNvPr>
          <p:cNvSpPr txBox="1"/>
          <p:nvPr userDrawn="1"/>
        </p:nvSpPr>
        <p:spPr>
          <a:xfrm>
            <a:off x="3182779" y="479298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/>
              <a:t>앞면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E3549-9E73-4F3D-9C53-9F301799B03C}"/>
              </a:ext>
            </a:extLst>
          </p:cNvPr>
          <p:cNvSpPr txBox="1"/>
          <p:nvPr userDrawn="1"/>
        </p:nvSpPr>
        <p:spPr>
          <a:xfrm>
            <a:off x="3182779" y="798599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/>
              <a:t>뒷면</a:t>
            </a:r>
          </a:p>
        </p:txBody>
      </p:sp>
    </p:spTree>
    <p:extLst>
      <p:ext uri="{BB962C8B-B14F-4D97-AF65-F5344CB8AC3E}">
        <p14:creationId xmlns:p14="http://schemas.microsoft.com/office/powerpoint/2010/main" val="3060565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종강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15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A55BE4-B3C0-4F89-9BA0-7E06532153A4}"/>
              </a:ext>
            </a:extLst>
          </p:cNvPr>
          <p:cNvSpPr/>
          <p:nvPr userDrawn="1"/>
        </p:nvSpPr>
        <p:spPr>
          <a:xfrm>
            <a:off x="0" y="1990211"/>
            <a:ext cx="6858000" cy="7915789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746C50-7807-AE36-534C-80BE6F9112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9289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A8CD8D-4B59-1D2E-0AFE-533D1E7C3EDB}"/>
              </a:ext>
            </a:extLst>
          </p:cNvPr>
          <p:cNvSpPr txBox="1"/>
          <p:nvPr userDrawn="1"/>
        </p:nvSpPr>
        <p:spPr>
          <a:xfrm>
            <a:off x="1574311" y="651285"/>
            <a:ext cx="5094688" cy="854529"/>
          </a:xfrm>
          <a:prstGeom prst="rect">
            <a:avLst/>
          </a:prstGeom>
          <a:solidFill>
            <a:srgbClr val="F1F1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50" b="0" spc="-150" dirty="0">
                <a:solidFill>
                  <a:srgbClr val="342A28"/>
                </a:solidFill>
                <a:latin typeface="+mn-ea"/>
                <a:ea typeface="+mn-ea"/>
              </a:rPr>
              <a:t>‘</a:t>
            </a:r>
            <a:r>
              <a:rPr lang="ko-KR" altLang="en-US" sz="1150" b="0" spc="-150" dirty="0" err="1">
                <a:solidFill>
                  <a:srgbClr val="342A28"/>
                </a:solidFill>
                <a:latin typeface="+mn-ea"/>
                <a:ea typeface="+mn-ea"/>
              </a:rPr>
              <a:t>취업</a:t>
            </a:r>
            <a:r>
              <a:rPr lang="ko-KR" altLang="en-US" sz="1150" b="0" spc="-150" dirty="0" err="1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〮창업과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꿈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교과목을 통해 자신의 진로목표 달성을 위한 방향성을 설정할</a:t>
            </a:r>
            <a:endParaRPr lang="en-US" altLang="ko-KR" sz="1150" b="0" spc="-150" dirty="0">
              <a:solidFill>
                <a:srgbClr val="342A2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 있었을 것이다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이번 강의를 통해 느낀 점과 앞으로 자신의 목표를 담은 각오를</a:t>
            </a:r>
            <a:endParaRPr lang="en-US" altLang="ko-KR" sz="1150" b="0" spc="-150" dirty="0">
              <a:solidFill>
                <a:srgbClr val="342A2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한마디씩 써보자</a:t>
            </a:r>
            <a:r>
              <a:rPr lang="en-US" altLang="ko-KR" sz="1150" b="0" spc="-150" dirty="0">
                <a:solidFill>
                  <a:srgbClr val="342A2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150" b="0" spc="-150" dirty="0">
              <a:solidFill>
                <a:srgbClr val="342A28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157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D6ED6D14-C6C6-4721-ACC8-88A44A52F1F7}"/>
              </a:ext>
            </a:extLst>
          </p:cNvPr>
          <p:cNvSpPr/>
          <p:nvPr userDrawn="1"/>
        </p:nvSpPr>
        <p:spPr>
          <a:xfrm>
            <a:off x="0" y="-1"/>
            <a:ext cx="6858000" cy="1816777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54A5838-8F85-4D7E-A446-2038F08CA411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0678176-004B-4B69-8452-2A772D68A4EF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B30596B-792A-41BC-8E1C-34497C1B215F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강좌안내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A90A4B-F0BB-4918-899E-5C599B2E9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399B994-FE23-4728-B19C-FDFD6991FFEC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01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8A15833-A4B6-4E78-96A1-85A4CFDC1B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" y="523875"/>
            <a:ext cx="6480000" cy="928836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B5852D85-17D9-4395-9F2A-DDE32B52270A}"/>
              </a:ext>
            </a:extLst>
          </p:cNvPr>
          <p:cNvSpPr/>
          <p:nvPr userDrawn="1"/>
        </p:nvSpPr>
        <p:spPr>
          <a:xfrm>
            <a:off x="0" y="1821180"/>
            <a:ext cx="6858000" cy="808294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8C9A33-3CE0-4484-9C09-6C0EAC2995EE}"/>
              </a:ext>
            </a:extLst>
          </p:cNvPr>
          <p:cNvSpPr/>
          <p:nvPr userDrawn="1"/>
        </p:nvSpPr>
        <p:spPr>
          <a:xfrm>
            <a:off x="1574311" y="619634"/>
            <a:ext cx="5094688" cy="1300606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61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전공 분야 취업 〮 창업 동향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02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DBD4B11-ACAB-4099-AA39-74DEF69D30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30924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E3C5754-122A-4DCB-8006-F3D9168F8659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C4BC8-7FAF-491D-BF7D-FB904D1F7181}"/>
              </a:ext>
            </a:extLst>
          </p:cNvPr>
          <p:cNvSpPr txBox="1"/>
          <p:nvPr userDrawn="1"/>
        </p:nvSpPr>
        <p:spPr>
          <a:xfrm>
            <a:off x="1574311" y="651285"/>
            <a:ext cx="5094688" cy="589072"/>
          </a:xfrm>
          <a:prstGeom prst="rect">
            <a:avLst/>
          </a:prstGeom>
          <a:solidFill>
            <a:srgbClr val="F1F1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우리 학과 선배가 </a:t>
            </a:r>
            <a:r>
              <a:rPr lang="ko-KR" altLang="en-US" sz="1150" spc="-150" dirty="0" err="1">
                <a:solidFill>
                  <a:srgbClr val="342A28"/>
                </a:solidFill>
                <a:latin typeface="+mn-ea"/>
                <a:ea typeface="+mn-ea"/>
              </a:rPr>
              <a:t>취〮창업한</a:t>
            </a: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 진출 분야를 탐색함으로써 자신이 진출 할 수 있는</a:t>
            </a:r>
            <a:endParaRPr lang="en-US" altLang="ko-KR" sz="1150" spc="-150" dirty="0">
              <a:solidFill>
                <a:srgbClr val="342A28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다양한 진로분야를 알 수 있다</a:t>
            </a:r>
            <a:r>
              <a:rPr lang="en-US" altLang="ko-KR" sz="1150" spc="-150" dirty="0">
                <a:solidFill>
                  <a:srgbClr val="342A28"/>
                </a:solidFill>
                <a:latin typeface="+mn-ea"/>
                <a:ea typeface="+mn-ea"/>
              </a:rPr>
              <a:t>. </a:t>
            </a: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선배의 인터뷰 자료 등을 바탕으로 빈칸을 작성해보자</a:t>
            </a:r>
            <a:r>
              <a:rPr lang="en-US" altLang="ko-KR" sz="1150" spc="-150" dirty="0">
                <a:solidFill>
                  <a:srgbClr val="342A28"/>
                </a:solidFill>
                <a:latin typeface="+mn-ea"/>
                <a:ea typeface="+mn-ea"/>
              </a:rPr>
              <a:t>.</a:t>
            </a:r>
            <a:endParaRPr lang="ko-KR" altLang="en-US" sz="1150" spc="-150" dirty="0">
              <a:solidFill>
                <a:srgbClr val="342A28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268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F01168D-5173-4121-A034-0446C3475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30924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전공 분야 취업 〮 창업 동향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02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D717618-A625-4C3F-B31E-19BE8E373103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78045A6-71D9-441D-99C1-616743F89ED3}"/>
              </a:ext>
            </a:extLst>
          </p:cNvPr>
          <p:cNvSpPr/>
          <p:nvPr userDrawn="1"/>
        </p:nvSpPr>
        <p:spPr>
          <a:xfrm>
            <a:off x="1574311" y="619634"/>
            <a:ext cx="5094688" cy="1300606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95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진로에 따른 준비과정 탐색하기 ①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03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F2321F3-0F16-453B-BC5A-CEC4FD16A2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" y="523875"/>
            <a:ext cx="6480000" cy="92904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BA81DD20-36C3-4E63-A1B6-875B01A555C5}"/>
              </a:ext>
            </a:extLst>
          </p:cNvPr>
          <p:cNvSpPr/>
          <p:nvPr userDrawn="1"/>
        </p:nvSpPr>
        <p:spPr>
          <a:xfrm>
            <a:off x="0" y="1920240"/>
            <a:ext cx="6858000" cy="79838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22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449B92-FC8B-4E80-A2BE-80A0432BDAC8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A5A2C0A-9A47-4D26-A592-DBD524DB6873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18F4C50-E42B-4BAB-A0A8-6185057E3CB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진로 분야별 준비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</a:t>
            </a:r>
            <a:endParaRPr lang="ko-KR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BD345BA-4E82-45BE-9657-9B4C8BF12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4CCC84-2526-419A-B8D8-6C5C51A43EC1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03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64AC156-9488-4C7C-A091-9501408D0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26" b="83942"/>
          <a:stretch/>
        </p:blipFill>
        <p:spPr>
          <a:xfrm>
            <a:off x="189000" y="523875"/>
            <a:ext cx="1423900" cy="140652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884CFA6-71C2-D08C-12A3-BD28C148B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3"/>
          <a:stretch/>
        </p:blipFill>
        <p:spPr>
          <a:xfrm>
            <a:off x="189000" y="2222500"/>
            <a:ext cx="6480000" cy="7068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CF46EC-79DB-478A-B1F9-7BA7BE7000E2}"/>
              </a:ext>
            </a:extLst>
          </p:cNvPr>
          <p:cNvSpPr txBox="1"/>
          <p:nvPr userDrawn="1"/>
        </p:nvSpPr>
        <p:spPr>
          <a:xfrm>
            <a:off x="1574311" y="651285"/>
            <a:ext cx="5094688" cy="1119987"/>
          </a:xfrm>
          <a:prstGeom prst="rect">
            <a:avLst/>
          </a:prstGeom>
          <a:solidFill>
            <a:srgbClr val="F1F1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자신이 원하는 기업의 채용 절차에서 요구하는 지원자격 요건과 프로세스를 확인한 후</a:t>
            </a:r>
            <a:endParaRPr lang="en-US" altLang="ko-KR" sz="1150" spc="-150" dirty="0">
              <a:solidFill>
                <a:srgbClr val="342A28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준비하는 것이 바람직한 취업 준비의 시작이다</a:t>
            </a:r>
            <a:r>
              <a:rPr lang="en-US" altLang="ko-KR" sz="1150" spc="-150" dirty="0">
                <a:solidFill>
                  <a:srgbClr val="342A28"/>
                </a:solidFill>
                <a:latin typeface="+mn-ea"/>
                <a:ea typeface="+mn-ea"/>
              </a:rPr>
              <a:t>. </a:t>
            </a: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희망하는 기업의 채용 정보를 확인하고</a:t>
            </a:r>
            <a:endParaRPr lang="en-US" altLang="ko-KR" sz="1150" spc="-150" dirty="0">
              <a:solidFill>
                <a:srgbClr val="342A28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50" spc="-150" dirty="0">
                <a:solidFill>
                  <a:srgbClr val="342A28"/>
                </a:solidFill>
                <a:latin typeface="+mn-ea"/>
                <a:ea typeface="+mn-ea"/>
              </a:rPr>
              <a:t>채용 과정을 탐색해 보자</a:t>
            </a:r>
            <a:r>
              <a:rPr lang="en-US" altLang="ko-KR" sz="1150" spc="-150" dirty="0">
                <a:solidFill>
                  <a:srgbClr val="342A28"/>
                </a:solidFill>
                <a:latin typeface="+mn-ea"/>
                <a:ea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50" spc="-150" dirty="0">
                <a:solidFill>
                  <a:srgbClr val="3C71B4"/>
                </a:solidFill>
                <a:latin typeface="+mn-ea"/>
                <a:ea typeface="+mn-ea"/>
              </a:rPr>
              <a:t>* </a:t>
            </a:r>
            <a:r>
              <a:rPr lang="ko-KR" altLang="en-US" sz="1150" spc="-150" dirty="0">
                <a:solidFill>
                  <a:srgbClr val="3C71B4"/>
                </a:solidFill>
                <a:latin typeface="+mn-ea"/>
                <a:ea typeface="+mn-ea"/>
              </a:rPr>
              <a:t> 워크시트를 과제로 주시는 경우 해당 내용에 대한 화면의 캡쳐 본으로도 제출 가능하다</a:t>
            </a:r>
            <a:r>
              <a:rPr lang="en-US" altLang="ko-KR" sz="1150" spc="-150" dirty="0">
                <a:solidFill>
                  <a:srgbClr val="3C71B4"/>
                </a:solidFill>
                <a:latin typeface="+mn-ea"/>
                <a:ea typeface="+mn-ea"/>
              </a:rPr>
              <a:t>.</a:t>
            </a:r>
            <a:endParaRPr lang="ko-KR" altLang="en-US" sz="1150" spc="-150" dirty="0">
              <a:solidFill>
                <a:srgbClr val="342A28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88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629023-B462-4C30-81D6-76818668D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0" y="525600"/>
            <a:ext cx="6480000" cy="844556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245B61B-8C82-467C-935D-4FA446190EDD}"/>
              </a:ext>
            </a:extLst>
          </p:cNvPr>
          <p:cNvSpPr/>
          <p:nvPr userDrawn="1"/>
        </p:nvSpPr>
        <p:spPr>
          <a:xfrm>
            <a:off x="1238250" y="178594"/>
            <a:ext cx="4343071" cy="253406"/>
          </a:xfrm>
          <a:prstGeom prst="rect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5902BDF-3127-46C4-AA81-C9242D2634EF}"/>
              </a:ext>
            </a:extLst>
          </p:cNvPr>
          <p:cNvSpPr/>
          <p:nvPr userDrawn="1"/>
        </p:nvSpPr>
        <p:spPr>
          <a:xfrm>
            <a:off x="189001" y="178594"/>
            <a:ext cx="944474" cy="253406"/>
          </a:xfrm>
          <a:prstGeom prst="rect">
            <a:avLst/>
          </a:prstGeom>
          <a:solidFill>
            <a:srgbClr val="4C5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D019FED-712E-4351-89C4-1A2F75F9F428}"/>
              </a:ext>
            </a:extLst>
          </p:cNvPr>
          <p:cNvSpPr/>
          <p:nvPr userDrawn="1"/>
        </p:nvSpPr>
        <p:spPr>
          <a:xfrm>
            <a:off x="1238251" y="155071"/>
            <a:ext cx="4687878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+mn-ea"/>
              </a:rPr>
              <a:t>진로 분야별 준비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+mn-ea"/>
              </a:rPr>
              <a:t>① </a:t>
            </a:r>
            <a:r>
              <a:rPr lang="en-US" altLang="ko-KR" sz="1400" dirty="0">
                <a:solidFill>
                  <a:schemeClr val="bg1"/>
                </a:solidFill>
                <a:latin typeface="맑은 고딕" panose="020B0503020000020004" pitchFamily="50" charset="-127"/>
                <a:ea typeface="+mn-ea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맑은 고딕" panose="020B0503020000020004" pitchFamily="50" charset="-127"/>
                <a:ea typeface="+mn-ea"/>
              </a:rPr>
              <a:t>취업</a:t>
            </a:r>
            <a:endParaRPr lang="ko-KR" altLang="en-US" sz="1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68EB0F8-FBA9-47A0-8F0E-65B74D22C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66708"/>
            <a:ext cx="982902" cy="371642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B5739E0F-E020-4DE4-B152-4B2606584485}"/>
              </a:ext>
            </a:extLst>
          </p:cNvPr>
          <p:cNvSpPr/>
          <p:nvPr userDrawn="1"/>
        </p:nvSpPr>
        <p:spPr>
          <a:xfrm>
            <a:off x="247015" y="155071"/>
            <a:ext cx="828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+mn-ea"/>
              </a:rPr>
              <a:t>03</a:t>
            </a:r>
            <a:r>
              <a:rPr lang="ko-KR" altLang="en-US" sz="1400" b="1" dirty="0">
                <a:solidFill>
                  <a:schemeClr val="bg1"/>
                </a:solidFill>
                <a:latin typeface="+mn-ea"/>
              </a:rPr>
              <a:t>주차</a:t>
            </a:r>
          </a:p>
        </p:txBody>
      </p:sp>
    </p:spTree>
    <p:extLst>
      <p:ext uri="{BB962C8B-B14F-4D97-AF65-F5344CB8AC3E}">
        <p14:creationId xmlns:p14="http://schemas.microsoft.com/office/powerpoint/2010/main" val="371059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1" r:id="rId2"/>
    <p:sldLayoutId id="2147483691" r:id="rId3"/>
    <p:sldLayoutId id="2147483692" r:id="rId4"/>
    <p:sldLayoutId id="2147483664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702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03" r:id="rId21"/>
    <p:sldLayoutId id="2147483694" r:id="rId22"/>
    <p:sldLayoutId id="2147483696" r:id="rId23"/>
    <p:sldLayoutId id="2147483695" r:id="rId24"/>
    <p:sldLayoutId id="2147483697" r:id="rId25"/>
    <p:sldLayoutId id="2147483684" r:id="rId26"/>
    <p:sldLayoutId id="2147483699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</p:sldLayoutIdLst>
  <p:hf sldNum="0"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5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B944B77-D332-49AC-B564-893F3009D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05669"/>
              </p:ext>
            </p:extLst>
          </p:nvPr>
        </p:nvGraphicFramePr>
        <p:xfrm>
          <a:off x="481013" y="2073275"/>
          <a:ext cx="5895975" cy="377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325">
                  <a:extLst>
                    <a:ext uri="{9D8B030D-6E8A-4147-A177-3AD203B41FA5}">
                      <a16:colId xmlns:a16="http://schemas.microsoft.com/office/drawing/2014/main" val="3202679729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446417506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2679364024"/>
                    </a:ext>
                  </a:extLst>
                </a:gridCol>
              </a:tblGrid>
              <a:tr h="306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기업명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아이템 소개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선정 이유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39770"/>
                  </a:ext>
                </a:extLst>
              </a:tr>
              <a:tr h="11566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294154"/>
                  </a:ext>
                </a:extLst>
              </a:tr>
              <a:tr h="11566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95954"/>
                  </a:ext>
                </a:extLst>
              </a:tr>
              <a:tr h="11566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09223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A4DF2CEB-BBD8-499A-8B0B-B2B9D883F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84222"/>
              </p:ext>
            </p:extLst>
          </p:nvPr>
        </p:nvGraphicFramePr>
        <p:xfrm>
          <a:off x="481013" y="6724788"/>
          <a:ext cx="5895975" cy="261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325">
                  <a:extLst>
                    <a:ext uri="{9D8B030D-6E8A-4147-A177-3AD203B41FA5}">
                      <a16:colId xmlns:a16="http://schemas.microsoft.com/office/drawing/2014/main" val="3202679729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446417506"/>
                    </a:ext>
                  </a:extLst>
                </a:gridCol>
                <a:gridCol w="1965325">
                  <a:extLst>
                    <a:ext uri="{9D8B030D-6E8A-4147-A177-3AD203B41FA5}">
                      <a16:colId xmlns:a16="http://schemas.microsoft.com/office/drawing/2014/main" val="2679364024"/>
                    </a:ext>
                  </a:extLst>
                </a:gridCol>
              </a:tblGrid>
              <a:tr h="306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프로그램명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세부 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선정 이유</a:t>
                      </a:r>
                      <a:endParaRPr lang="ko-KR" altLang="en-US" sz="10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39770"/>
                  </a:ext>
                </a:extLst>
              </a:tr>
              <a:tr h="11566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294154"/>
                  </a:ext>
                </a:extLst>
              </a:tr>
              <a:tr h="115669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0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0189E8A-9E35-49FA-91C3-4E39A1B77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69710"/>
              </p:ext>
            </p:extLst>
          </p:nvPr>
        </p:nvGraphicFramePr>
        <p:xfrm>
          <a:off x="462931" y="2081287"/>
          <a:ext cx="5932139" cy="757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80">
                  <a:extLst>
                    <a:ext uri="{9D8B030D-6E8A-4147-A177-3AD203B41FA5}">
                      <a16:colId xmlns:a16="http://schemas.microsoft.com/office/drawing/2014/main" val="187204264"/>
                    </a:ext>
                  </a:extLst>
                </a:gridCol>
                <a:gridCol w="602880">
                  <a:extLst>
                    <a:ext uri="{9D8B030D-6E8A-4147-A177-3AD203B41FA5}">
                      <a16:colId xmlns:a16="http://schemas.microsoft.com/office/drawing/2014/main" val="3197928502"/>
                    </a:ext>
                  </a:extLst>
                </a:gridCol>
                <a:gridCol w="4726379">
                  <a:extLst>
                    <a:ext uri="{9D8B030D-6E8A-4147-A177-3AD203B41FA5}">
                      <a16:colId xmlns:a16="http://schemas.microsoft.com/office/drawing/2014/main" val="4006382435"/>
                    </a:ext>
                  </a:extLst>
                </a:gridCol>
              </a:tblGrid>
              <a:tr h="56691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09392"/>
                  </a:ext>
                </a:extLst>
              </a:tr>
              <a:tr h="58189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기업명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44413"/>
                  </a:ext>
                </a:extLst>
              </a:tr>
              <a:tr h="10687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 정의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49183"/>
                  </a:ext>
                </a:extLst>
              </a:tr>
              <a:tr h="10687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직무수행내용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17488"/>
                  </a:ext>
                </a:extLst>
              </a:tr>
              <a:tr h="106878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역량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필요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지식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Tip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직무를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수행하는 데 필요한 지식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전공과목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자격증 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84906"/>
                  </a:ext>
                </a:extLst>
              </a:tr>
              <a:tr h="10806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필요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Tip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직무를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수행하는 데 필요한 기술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직무 관련 경험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인턴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현장실습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25091"/>
                  </a:ext>
                </a:extLst>
              </a:tr>
              <a:tr h="10925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수행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태도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Tip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직무를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수행하는 데 필요한 태도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자세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55462"/>
                  </a:ext>
                </a:extLst>
              </a:tr>
              <a:tr h="1044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직업기초능력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2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16612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932E8760-D3B9-ED1B-51B5-5BFE28A8F15B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4753E-0709-76F9-212E-A0F329AE8C62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12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393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207C6A6-26CC-4832-A2D4-ED398F552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828159"/>
              </p:ext>
            </p:extLst>
          </p:nvPr>
        </p:nvGraphicFramePr>
        <p:xfrm>
          <a:off x="462931" y="2081287"/>
          <a:ext cx="5932139" cy="757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80">
                  <a:extLst>
                    <a:ext uri="{9D8B030D-6E8A-4147-A177-3AD203B41FA5}">
                      <a16:colId xmlns:a16="http://schemas.microsoft.com/office/drawing/2014/main" val="187204264"/>
                    </a:ext>
                  </a:extLst>
                </a:gridCol>
                <a:gridCol w="602880">
                  <a:extLst>
                    <a:ext uri="{9D8B030D-6E8A-4147-A177-3AD203B41FA5}">
                      <a16:colId xmlns:a16="http://schemas.microsoft.com/office/drawing/2014/main" val="3197928502"/>
                    </a:ext>
                  </a:extLst>
                </a:gridCol>
                <a:gridCol w="4726379">
                  <a:extLst>
                    <a:ext uri="{9D8B030D-6E8A-4147-A177-3AD203B41FA5}">
                      <a16:colId xmlns:a16="http://schemas.microsoft.com/office/drawing/2014/main" val="4006382435"/>
                    </a:ext>
                  </a:extLst>
                </a:gridCol>
              </a:tblGrid>
              <a:tr h="566914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09392"/>
                  </a:ext>
                </a:extLst>
              </a:tr>
              <a:tr h="581891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744413"/>
                  </a:ext>
                </a:extLst>
              </a:tr>
              <a:tr h="1068779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49183"/>
                  </a:ext>
                </a:extLst>
              </a:tr>
              <a:tr h="1068779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17488"/>
                  </a:ext>
                </a:extLst>
              </a:tr>
              <a:tr h="106878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84906"/>
                  </a:ext>
                </a:extLst>
              </a:tr>
              <a:tr h="10806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25091"/>
                  </a:ext>
                </a:extLst>
              </a:tr>
              <a:tr h="10925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55462"/>
                  </a:ext>
                </a:extLst>
              </a:tr>
              <a:tr h="1044000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16612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3998B168-1CBD-2CCA-472C-418E563D38B3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FC56E-C150-1E86-FD24-F6AD0356027F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13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492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0CF5B83-C0BA-496E-AB00-5B1ED7187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765898"/>
              </p:ext>
            </p:extLst>
          </p:nvPr>
        </p:nvGraphicFramePr>
        <p:xfrm>
          <a:off x="483837" y="3305710"/>
          <a:ext cx="5890326" cy="642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526">
                  <a:extLst>
                    <a:ext uri="{9D8B030D-6E8A-4147-A177-3AD203B41FA5}">
                      <a16:colId xmlns:a16="http://schemas.microsoft.com/office/drawing/2014/main" val="1034024029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284052408"/>
                    </a:ext>
                  </a:extLst>
                </a:gridCol>
              </a:tblGrid>
              <a:tr h="2817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직무역량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24603"/>
                  </a:ext>
                </a:extLst>
              </a:tr>
              <a:tr h="20386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rgbClr val="4A566F"/>
                          </a:solidFill>
                          <a:latin typeface="+mn-ea"/>
                          <a:ea typeface="+mn-ea"/>
                        </a:rPr>
                        <a:t>K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(Knowledge)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지식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98207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rgbClr val="4A566F"/>
                          </a:solidFill>
                          <a:latin typeface="+mn-ea"/>
                          <a:ea typeface="+mn-ea"/>
                        </a:rPr>
                        <a:t>S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(Skill)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기술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1821"/>
                  </a:ext>
                </a:extLst>
              </a:tr>
              <a:tr h="205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solidFill>
                            <a:srgbClr val="4A566F"/>
                          </a:solidFill>
                          <a:latin typeface="+mn-ea"/>
                          <a:ea typeface="+mn-ea"/>
                        </a:rPr>
                        <a:t>A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(Attitude)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태도</a:t>
                      </a:r>
                    </a:p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65353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F85DDFC-FA2B-4516-AA42-E4C49F1B2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97544"/>
              </p:ext>
            </p:extLst>
          </p:nvPr>
        </p:nvGraphicFramePr>
        <p:xfrm>
          <a:off x="483837" y="2010310"/>
          <a:ext cx="5890326" cy="115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526">
                  <a:extLst>
                    <a:ext uri="{9D8B030D-6E8A-4147-A177-3AD203B41FA5}">
                      <a16:colId xmlns:a16="http://schemas.microsoft.com/office/drawing/2014/main" val="1034024029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284052408"/>
                    </a:ext>
                  </a:extLst>
                </a:gridCol>
              </a:tblGrid>
              <a:tr h="26771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직무별</a:t>
                      </a:r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K.S.A </a:t>
                      </a:r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분석표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24603"/>
                  </a:ext>
                </a:extLst>
              </a:tr>
              <a:tr h="4406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희망직무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98207"/>
                  </a:ext>
                </a:extLst>
              </a:tr>
              <a:tr h="4435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팀 구성원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65353"/>
                  </a:ext>
                </a:extLst>
              </a:tr>
            </a:tbl>
          </a:graphicData>
        </a:graphic>
      </p:graphicFrame>
      <p:sp>
        <p:nvSpPr>
          <p:cNvPr id="4" name="타원 3">
            <a:extLst>
              <a:ext uri="{FF2B5EF4-FFF2-40B4-BE49-F238E27FC236}">
                <a16:creationId xmlns:a16="http://schemas.microsoft.com/office/drawing/2014/main" id="{F3C30661-426C-FBCD-B9C4-9B144387CD12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7FDDA-9948-183E-63B3-2AD8D0BAB14F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14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663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CFEECFE-4675-4C38-95D3-3E06D81F0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2740"/>
              </p:ext>
            </p:extLst>
          </p:nvPr>
        </p:nvGraphicFramePr>
        <p:xfrm>
          <a:off x="483837" y="3305710"/>
          <a:ext cx="5890326" cy="642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526">
                  <a:extLst>
                    <a:ext uri="{9D8B030D-6E8A-4147-A177-3AD203B41FA5}">
                      <a16:colId xmlns:a16="http://schemas.microsoft.com/office/drawing/2014/main" val="1034024029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284052408"/>
                    </a:ext>
                  </a:extLst>
                </a:gridCol>
              </a:tblGrid>
              <a:tr h="2817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직무역량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24603"/>
                  </a:ext>
                </a:extLst>
              </a:tr>
              <a:tr h="2038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98207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1821"/>
                  </a:ext>
                </a:extLst>
              </a:tr>
              <a:tr h="2052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65353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138C5FC-AE6B-4E62-AFB6-0980528AD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367853"/>
              </p:ext>
            </p:extLst>
          </p:nvPr>
        </p:nvGraphicFramePr>
        <p:xfrm>
          <a:off x="483837" y="2010310"/>
          <a:ext cx="5890326" cy="115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526">
                  <a:extLst>
                    <a:ext uri="{9D8B030D-6E8A-4147-A177-3AD203B41FA5}">
                      <a16:colId xmlns:a16="http://schemas.microsoft.com/office/drawing/2014/main" val="1034024029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284052408"/>
                    </a:ext>
                  </a:extLst>
                </a:gridCol>
              </a:tblGrid>
              <a:tr h="26771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직무별</a:t>
                      </a:r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K.S.A </a:t>
                      </a:r>
                      <a:r>
                        <a:rPr lang="ko-KR" altLang="en-US" sz="10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분석표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24603"/>
                  </a:ext>
                </a:extLst>
              </a:tr>
              <a:tr h="4406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희망직무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98207"/>
                  </a:ext>
                </a:extLst>
              </a:tr>
              <a:tr h="4435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팀 구성원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65353"/>
                  </a:ext>
                </a:extLst>
              </a:tr>
            </a:tbl>
          </a:graphicData>
        </a:graphic>
      </p:graphicFrame>
      <p:sp>
        <p:nvSpPr>
          <p:cNvPr id="4" name="타원 3">
            <a:extLst>
              <a:ext uri="{FF2B5EF4-FFF2-40B4-BE49-F238E27FC236}">
                <a16:creationId xmlns:a16="http://schemas.microsoft.com/office/drawing/2014/main" id="{2E0ED836-49C2-F608-4FBB-9342AD2258A9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45DDE-630B-BC91-840F-25E2F7A2911D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15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439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974B999-F44A-41AC-9EE4-65E6F7954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71819"/>
              </p:ext>
            </p:extLst>
          </p:nvPr>
        </p:nvGraphicFramePr>
        <p:xfrm>
          <a:off x="472542" y="1963738"/>
          <a:ext cx="5912916" cy="783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000">
                  <a:extLst>
                    <a:ext uri="{9D8B030D-6E8A-4147-A177-3AD203B41FA5}">
                      <a16:colId xmlns:a16="http://schemas.microsoft.com/office/drawing/2014/main" val="669067147"/>
                    </a:ext>
                  </a:extLst>
                </a:gridCol>
                <a:gridCol w="4526916">
                  <a:extLst>
                    <a:ext uri="{9D8B030D-6E8A-4147-A177-3AD203B41FA5}">
                      <a16:colId xmlns:a16="http://schemas.microsoft.com/office/drawing/2014/main" val="3794016609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산업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89257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산업의 특성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20484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산업의 현황 및 전망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3149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산업의 주요 기업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24597"/>
                  </a:ext>
                </a:extLst>
              </a:tr>
              <a:tr h="120054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최근 관심을 끄는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언론 보도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가지 이슈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02512"/>
                  </a:ext>
                </a:extLst>
              </a:tr>
              <a:tr h="12005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82412"/>
                  </a:ext>
                </a:extLst>
              </a:tr>
              <a:tr h="1224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459896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517DF3C3-EDA7-37A2-9219-42899DB2A6B0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2FB4F-7F0F-6DA1-A11A-F6BAF81B540D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16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058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BF5069-CCC8-495F-813D-18EF279F2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00869"/>
              </p:ext>
            </p:extLst>
          </p:nvPr>
        </p:nvGraphicFramePr>
        <p:xfrm>
          <a:off x="472542" y="1963738"/>
          <a:ext cx="5912916" cy="783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000">
                  <a:extLst>
                    <a:ext uri="{9D8B030D-6E8A-4147-A177-3AD203B41FA5}">
                      <a16:colId xmlns:a16="http://schemas.microsoft.com/office/drawing/2014/main" val="669067147"/>
                    </a:ext>
                  </a:extLst>
                </a:gridCol>
                <a:gridCol w="4526916">
                  <a:extLst>
                    <a:ext uri="{9D8B030D-6E8A-4147-A177-3AD203B41FA5}">
                      <a16:colId xmlns:a16="http://schemas.microsoft.com/office/drawing/2014/main" val="3794016609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산업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89257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20484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3149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24597"/>
                  </a:ext>
                </a:extLst>
              </a:tr>
              <a:tr h="1200544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02512"/>
                  </a:ext>
                </a:extLst>
              </a:tr>
              <a:tr h="12005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82412"/>
                  </a:ext>
                </a:extLst>
              </a:tr>
              <a:tr h="1224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459896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15794405-C93A-FF45-6E82-F75263659201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AB0A9-8533-9B93-4F93-2768096C7B29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17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527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D74E60F-859F-4F03-B4CC-A34CC1C94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91590"/>
              </p:ext>
            </p:extLst>
          </p:nvPr>
        </p:nvGraphicFramePr>
        <p:xfrm>
          <a:off x="472542" y="2027238"/>
          <a:ext cx="5912916" cy="755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058">
                  <a:extLst>
                    <a:ext uri="{9D8B030D-6E8A-4147-A177-3AD203B41FA5}">
                      <a16:colId xmlns:a16="http://schemas.microsoft.com/office/drawing/2014/main" val="669067147"/>
                    </a:ext>
                  </a:extLst>
                </a:gridCol>
                <a:gridCol w="867942">
                  <a:extLst>
                    <a:ext uri="{9D8B030D-6E8A-4147-A177-3AD203B41FA5}">
                      <a16:colId xmlns:a16="http://schemas.microsoft.com/office/drawing/2014/main" val="877597978"/>
                    </a:ext>
                  </a:extLst>
                </a:gridCol>
                <a:gridCol w="2263458">
                  <a:extLst>
                    <a:ext uri="{9D8B030D-6E8A-4147-A177-3AD203B41FA5}">
                      <a16:colId xmlns:a16="http://schemas.microsoft.com/office/drawing/2014/main" val="3794016609"/>
                    </a:ext>
                  </a:extLst>
                </a:gridCol>
                <a:gridCol w="2263458">
                  <a:extLst>
                    <a:ext uri="{9D8B030D-6E8A-4147-A177-3AD203B41FA5}">
                      <a16:colId xmlns:a16="http://schemas.microsoft.com/office/drawing/2014/main" val="3279683577"/>
                    </a:ext>
                  </a:extLst>
                </a:gridCol>
              </a:tblGrid>
              <a:tr h="5127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89257"/>
                  </a:ext>
                </a:extLst>
              </a:tr>
              <a:tr h="12446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일반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현황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비전 및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핵심가치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20484"/>
                  </a:ext>
                </a:extLst>
              </a:tr>
              <a:tr h="1193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주력사업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899099"/>
                  </a:ext>
                </a:extLst>
              </a:tr>
              <a:tr h="118800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업계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분석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업계 동향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712060"/>
                  </a:ext>
                </a:extLst>
              </a:tr>
              <a:tr h="122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업계 상위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경쟁사 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141466"/>
                  </a:ext>
                </a:extLst>
              </a:tr>
              <a:tr h="122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최근 이슈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키워드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688549"/>
                  </a:ext>
                </a:extLst>
              </a:tr>
              <a:tr h="252000">
                <a:tc rowSpan="2"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내가 생각하는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장단점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73910"/>
                  </a:ext>
                </a:extLst>
              </a:tr>
              <a:tr h="72000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07547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315A1344-AF46-28D9-5E57-FC3B13CB9AC9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0260D-FF79-D105-DCA0-4FDE26A0E95B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18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201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2149204-5196-4C00-812D-CB85F327B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29160"/>
              </p:ext>
            </p:extLst>
          </p:nvPr>
        </p:nvGraphicFramePr>
        <p:xfrm>
          <a:off x="472542" y="2027238"/>
          <a:ext cx="5912916" cy="755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058">
                  <a:extLst>
                    <a:ext uri="{9D8B030D-6E8A-4147-A177-3AD203B41FA5}">
                      <a16:colId xmlns:a16="http://schemas.microsoft.com/office/drawing/2014/main" val="669067147"/>
                    </a:ext>
                  </a:extLst>
                </a:gridCol>
                <a:gridCol w="867942">
                  <a:extLst>
                    <a:ext uri="{9D8B030D-6E8A-4147-A177-3AD203B41FA5}">
                      <a16:colId xmlns:a16="http://schemas.microsoft.com/office/drawing/2014/main" val="877597978"/>
                    </a:ext>
                  </a:extLst>
                </a:gridCol>
                <a:gridCol w="2263458">
                  <a:extLst>
                    <a:ext uri="{9D8B030D-6E8A-4147-A177-3AD203B41FA5}">
                      <a16:colId xmlns:a16="http://schemas.microsoft.com/office/drawing/2014/main" val="3794016609"/>
                    </a:ext>
                  </a:extLst>
                </a:gridCol>
                <a:gridCol w="2263458">
                  <a:extLst>
                    <a:ext uri="{9D8B030D-6E8A-4147-A177-3AD203B41FA5}">
                      <a16:colId xmlns:a16="http://schemas.microsoft.com/office/drawing/2014/main" val="3279683577"/>
                    </a:ext>
                  </a:extLst>
                </a:gridCol>
              </a:tblGrid>
              <a:tr h="51276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기업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89257"/>
                  </a:ext>
                </a:extLst>
              </a:tr>
              <a:tr h="1244600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20484"/>
                  </a:ext>
                </a:extLst>
              </a:tr>
              <a:tr h="1193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899099"/>
                  </a:ext>
                </a:extLst>
              </a:tr>
              <a:tr h="11880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712060"/>
                  </a:ext>
                </a:extLst>
              </a:tr>
              <a:tr h="122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141466"/>
                  </a:ext>
                </a:extLst>
              </a:tr>
              <a:tr h="1224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688549"/>
                  </a:ext>
                </a:extLst>
              </a:tr>
              <a:tr h="252000">
                <a:tc rowSpan="2" gridSpan="2">
                  <a:txBody>
                    <a:bodyPr/>
                    <a:lstStyle/>
                    <a:p>
                      <a:pPr algn="ctr" latinLnBrk="1"/>
                      <a:endParaRPr lang="en-US" altLang="ko-KR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73910"/>
                  </a:ext>
                </a:extLst>
              </a:tr>
              <a:tr h="72000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107547"/>
                  </a:ext>
                </a:extLst>
              </a:tr>
            </a:tbl>
          </a:graphicData>
        </a:graphic>
      </p:graphicFrame>
      <p:sp>
        <p:nvSpPr>
          <p:cNvPr id="2" name="타원 1">
            <a:extLst>
              <a:ext uri="{FF2B5EF4-FFF2-40B4-BE49-F238E27FC236}">
                <a16:creationId xmlns:a16="http://schemas.microsoft.com/office/drawing/2014/main" id="{EFBCEB7A-A748-FD2F-FEF7-4B9A04CF4F4D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D5654-A437-CCBB-33FA-D37FD153C5EF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19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988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579C6421-372E-4166-ADDF-CD5A93363FE7}"/>
              </a:ext>
            </a:extLst>
          </p:cNvPr>
          <p:cNvSpPr/>
          <p:nvPr/>
        </p:nvSpPr>
        <p:spPr>
          <a:xfrm>
            <a:off x="1028700" y="20040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66C04C9-1BE5-401E-8563-8D8DDACE932A}"/>
              </a:ext>
            </a:extLst>
          </p:cNvPr>
          <p:cNvSpPr/>
          <p:nvPr/>
        </p:nvSpPr>
        <p:spPr>
          <a:xfrm>
            <a:off x="3566160" y="20040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11A2CF1-30F0-476E-BC21-66D31AFD88C5}"/>
              </a:ext>
            </a:extLst>
          </p:cNvPr>
          <p:cNvSpPr/>
          <p:nvPr/>
        </p:nvSpPr>
        <p:spPr>
          <a:xfrm>
            <a:off x="1028700" y="278130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5B23BDC-4D77-4E8F-9858-299D7B97C75F}"/>
              </a:ext>
            </a:extLst>
          </p:cNvPr>
          <p:cNvSpPr/>
          <p:nvPr/>
        </p:nvSpPr>
        <p:spPr>
          <a:xfrm>
            <a:off x="3566160" y="278130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1475B62-191E-4007-A1A3-3AE627382B38}"/>
              </a:ext>
            </a:extLst>
          </p:cNvPr>
          <p:cNvSpPr/>
          <p:nvPr/>
        </p:nvSpPr>
        <p:spPr>
          <a:xfrm>
            <a:off x="792480" y="3596640"/>
            <a:ext cx="263652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02BF803-F5FE-4F31-8C44-FB9204D73E82}"/>
              </a:ext>
            </a:extLst>
          </p:cNvPr>
          <p:cNvSpPr/>
          <p:nvPr/>
        </p:nvSpPr>
        <p:spPr>
          <a:xfrm>
            <a:off x="3528060" y="3596640"/>
            <a:ext cx="25374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273CD09-B392-42B9-BBDE-E45D7090E694}"/>
              </a:ext>
            </a:extLst>
          </p:cNvPr>
          <p:cNvSpPr/>
          <p:nvPr/>
        </p:nvSpPr>
        <p:spPr>
          <a:xfrm>
            <a:off x="792480" y="4381500"/>
            <a:ext cx="140970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9A96C16-55E2-45DF-B814-D7E276A92E1A}"/>
              </a:ext>
            </a:extLst>
          </p:cNvPr>
          <p:cNvSpPr/>
          <p:nvPr/>
        </p:nvSpPr>
        <p:spPr>
          <a:xfrm>
            <a:off x="4732020" y="4381500"/>
            <a:ext cx="1333502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01605AE-C770-4C1B-A9B2-5AB8678F599E}"/>
              </a:ext>
            </a:extLst>
          </p:cNvPr>
          <p:cNvSpPr/>
          <p:nvPr/>
        </p:nvSpPr>
        <p:spPr>
          <a:xfrm>
            <a:off x="792480" y="5173980"/>
            <a:ext cx="140970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9F6432A-4BCE-448D-9ECF-8919901B68F7}"/>
              </a:ext>
            </a:extLst>
          </p:cNvPr>
          <p:cNvSpPr/>
          <p:nvPr/>
        </p:nvSpPr>
        <p:spPr>
          <a:xfrm>
            <a:off x="4732020" y="5173980"/>
            <a:ext cx="1333502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EBF77B3-D400-482D-BDF6-0B1423C06235}"/>
              </a:ext>
            </a:extLst>
          </p:cNvPr>
          <p:cNvSpPr/>
          <p:nvPr/>
        </p:nvSpPr>
        <p:spPr>
          <a:xfrm>
            <a:off x="792480" y="5981700"/>
            <a:ext cx="140970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8A24ABA-1755-4E92-8F35-B8ACCE33C27B}"/>
              </a:ext>
            </a:extLst>
          </p:cNvPr>
          <p:cNvSpPr/>
          <p:nvPr/>
        </p:nvSpPr>
        <p:spPr>
          <a:xfrm>
            <a:off x="4732020" y="5981700"/>
            <a:ext cx="1333502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B1C4DBA-54AA-4A99-A268-EC9BE487E1B5}"/>
              </a:ext>
            </a:extLst>
          </p:cNvPr>
          <p:cNvSpPr/>
          <p:nvPr/>
        </p:nvSpPr>
        <p:spPr>
          <a:xfrm>
            <a:off x="792480" y="6736080"/>
            <a:ext cx="140970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0951DB5-681E-4CDB-80AA-E816CC4DDE09}"/>
              </a:ext>
            </a:extLst>
          </p:cNvPr>
          <p:cNvSpPr/>
          <p:nvPr/>
        </p:nvSpPr>
        <p:spPr>
          <a:xfrm>
            <a:off x="4732020" y="6736080"/>
            <a:ext cx="1333502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CA816C3-F83E-41D4-AD3E-2C2A0678ACAD}"/>
              </a:ext>
            </a:extLst>
          </p:cNvPr>
          <p:cNvSpPr/>
          <p:nvPr/>
        </p:nvSpPr>
        <p:spPr>
          <a:xfrm>
            <a:off x="1028700" y="757428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E544203-74DD-4EC3-B062-15F8247056E1}"/>
              </a:ext>
            </a:extLst>
          </p:cNvPr>
          <p:cNvSpPr/>
          <p:nvPr/>
        </p:nvSpPr>
        <p:spPr>
          <a:xfrm>
            <a:off x="1028700" y="83286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BF4CC12-4717-4C1B-89C7-FB2FFE364E14}"/>
              </a:ext>
            </a:extLst>
          </p:cNvPr>
          <p:cNvSpPr/>
          <p:nvPr/>
        </p:nvSpPr>
        <p:spPr>
          <a:xfrm>
            <a:off x="1028700" y="91287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9A2C08E-D26B-46AC-AA88-A2480AA72302}"/>
              </a:ext>
            </a:extLst>
          </p:cNvPr>
          <p:cNvSpPr/>
          <p:nvPr/>
        </p:nvSpPr>
        <p:spPr>
          <a:xfrm>
            <a:off x="3566160" y="757428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19C3AA7-2A91-4EE1-A154-1211E0AD0489}"/>
              </a:ext>
            </a:extLst>
          </p:cNvPr>
          <p:cNvSpPr/>
          <p:nvPr/>
        </p:nvSpPr>
        <p:spPr>
          <a:xfrm>
            <a:off x="3566160" y="83286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91C322CD-FDA5-4428-BCC3-6085DA9B6D62}"/>
              </a:ext>
            </a:extLst>
          </p:cNvPr>
          <p:cNvSpPr/>
          <p:nvPr/>
        </p:nvSpPr>
        <p:spPr>
          <a:xfrm>
            <a:off x="3566160" y="91287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0687783-FA63-4705-AC8D-BAFF252DD348}"/>
              </a:ext>
            </a:extLst>
          </p:cNvPr>
          <p:cNvSpPr/>
          <p:nvPr/>
        </p:nvSpPr>
        <p:spPr>
          <a:xfrm>
            <a:off x="2347722" y="4785360"/>
            <a:ext cx="979172" cy="7772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도전</a:t>
            </a:r>
            <a:r>
              <a:rPr lang="en-US" altLang="ko-KR" sz="1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</a:t>
            </a: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성취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D4457E7-E84B-4CA3-99F7-E0DFE3511384}"/>
              </a:ext>
            </a:extLst>
          </p:cNvPr>
          <p:cNvSpPr/>
          <p:nvPr/>
        </p:nvSpPr>
        <p:spPr>
          <a:xfrm>
            <a:off x="2351600" y="6035040"/>
            <a:ext cx="979172" cy="7772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문제</a:t>
            </a:r>
            <a:endParaRPr lang="en-US" altLang="ko-KR" sz="12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해결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1AE8058-DEDC-4E9A-AA58-65568D9272E4}"/>
              </a:ext>
            </a:extLst>
          </p:cNvPr>
          <p:cNvSpPr/>
          <p:nvPr/>
        </p:nvSpPr>
        <p:spPr>
          <a:xfrm>
            <a:off x="3594164" y="4808220"/>
            <a:ext cx="979172" cy="7772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팀워크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CB140F8-2C25-4187-B539-722F38880BF4}"/>
              </a:ext>
            </a:extLst>
          </p:cNvPr>
          <p:cNvSpPr/>
          <p:nvPr/>
        </p:nvSpPr>
        <p:spPr>
          <a:xfrm>
            <a:off x="3676650" y="6035040"/>
            <a:ext cx="979172" cy="7772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직무</a:t>
            </a:r>
            <a:endParaRPr lang="en-US" altLang="ko-KR" sz="12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경험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0BE32F0-C313-9039-BB35-F3F3C3160810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E8168-DBA2-AD51-A42A-E39E63576EC7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20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324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41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579C6421-372E-4166-ADDF-CD5A93363FE7}"/>
              </a:ext>
            </a:extLst>
          </p:cNvPr>
          <p:cNvSpPr/>
          <p:nvPr/>
        </p:nvSpPr>
        <p:spPr>
          <a:xfrm>
            <a:off x="1028700" y="20040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66C04C9-1BE5-401E-8563-8D8DDACE932A}"/>
              </a:ext>
            </a:extLst>
          </p:cNvPr>
          <p:cNvSpPr/>
          <p:nvPr/>
        </p:nvSpPr>
        <p:spPr>
          <a:xfrm>
            <a:off x="3566160" y="20040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11A2CF1-30F0-476E-BC21-66D31AFD88C5}"/>
              </a:ext>
            </a:extLst>
          </p:cNvPr>
          <p:cNvSpPr/>
          <p:nvPr/>
        </p:nvSpPr>
        <p:spPr>
          <a:xfrm>
            <a:off x="1028700" y="278130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5B23BDC-4D77-4E8F-9858-299D7B97C75F}"/>
              </a:ext>
            </a:extLst>
          </p:cNvPr>
          <p:cNvSpPr/>
          <p:nvPr/>
        </p:nvSpPr>
        <p:spPr>
          <a:xfrm>
            <a:off x="3566160" y="278130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1475B62-191E-4007-A1A3-3AE627382B38}"/>
              </a:ext>
            </a:extLst>
          </p:cNvPr>
          <p:cNvSpPr/>
          <p:nvPr/>
        </p:nvSpPr>
        <p:spPr>
          <a:xfrm>
            <a:off x="792480" y="3596640"/>
            <a:ext cx="263652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02BF803-F5FE-4F31-8C44-FB9204D73E82}"/>
              </a:ext>
            </a:extLst>
          </p:cNvPr>
          <p:cNvSpPr/>
          <p:nvPr/>
        </p:nvSpPr>
        <p:spPr>
          <a:xfrm>
            <a:off x="3528060" y="3596640"/>
            <a:ext cx="25374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0273CD09-B392-42B9-BBDE-E45D7090E694}"/>
              </a:ext>
            </a:extLst>
          </p:cNvPr>
          <p:cNvSpPr/>
          <p:nvPr/>
        </p:nvSpPr>
        <p:spPr>
          <a:xfrm>
            <a:off x="792480" y="4381500"/>
            <a:ext cx="140970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9A96C16-55E2-45DF-B814-D7E276A92E1A}"/>
              </a:ext>
            </a:extLst>
          </p:cNvPr>
          <p:cNvSpPr/>
          <p:nvPr/>
        </p:nvSpPr>
        <p:spPr>
          <a:xfrm>
            <a:off x="4732020" y="4381500"/>
            <a:ext cx="1333502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01605AE-C770-4C1B-A9B2-5AB8678F599E}"/>
              </a:ext>
            </a:extLst>
          </p:cNvPr>
          <p:cNvSpPr/>
          <p:nvPr/>
        </p:nvSpPr>
        <p:spPr>
          <a:xfrm>
            <a:off x="792480" y="5173980"/>
            <a:ext cx="140970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9F6432A-4BCE-448D-9ECF-8919901B68F7}"/>
              </a:ext>
            </a:extLst>
          </p:cNvPr>
          <p:cNvSpPr/>
          <p:nvPr/>
        </p:nvSpPr>
        <p:spPr>
          <a:xfrm>
            <a:off x="4732020" y="5173980"/>
            <a:ext cx="1333502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EBF77B3-D400-482D-BDF6-0B1423C06235}"/>
              </a:ext>
            </a:extLst>
          </p:cNvPr>
          <p:cNvSpPr/>
          <p:nvPr/>
        </p:nvSpPr>
        <p:spPr>
          <a:xfrm>
            <a:off x="792480" y="5981700"/>
            <a:ext cx="140970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8A24ABA-1755-4E92-8F35-B8ACCE33C27B}"/>
              </a:ext>
            </a:extLst>
          </p:cNvPr>
          <p:cNvSpPr/>
          <p:nvPr/>
        </p:nvSpPr>
        <p:spPr>
          <a:xfrm>
            <a:off x="4732020" y="5981700"/>
            <a:ext cx="1333502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B1C4DBA-54AA-4A99-A268-EC9BE487E1B5}"/>
              </a:ext>
            </a:extLst>
          </p:cNvPr>
          <p:cNvSpPr/>
          <p:nvPr/>
        </p:nvSpPr>
        <p:spPr>
          <a:xfrm>
            <a:off x="792480" y="6736080"/>
            <a:ext cx="140970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0951DB5-681E-4CDB-80AA-E816CC4DDE09}"/>
              </a:ext>
            </a:extLst>
          </p:cNvPr>
          <p:cNvSpPr/>
          <p:nvPr/>
        </p:nvSpPr>
        <p:spPr>
          <a:xfrm>
            <a:off x="4732020" y="6736080"/>
            <a:ext cx="1333502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CA816C3-F83E-41D4-AD3E-2C2A0678ACAD}"/>
              </a:ext>
            </a:extLst>
          </p:cNvPr>
          <p:cNvSpPr/>
          <p:nvPr/>
        </p:nvSpPr>
        <p:spPr>
          <a:xfrm>
            <a:off x="1028700" y="757428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E544203-74DD-4EC3-B062-15F8247056E1}"/>
              </a:ext>
            </a:extLst>
          </p:cNvPr>
          <p:cNvSpPr/>
          <p:nvPr/>
        </p:nvSpPr>
        <p:spPr>
          <a:xfrm>
            <a:off x="1028700" y="83286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BF4CC12-4717-4C1B-89C7-FB2FFE364E14}"/>
              </a:ext>
            </a:extLst>
          </p:cNvPr>
          <p:cNvSpPr/>
          <p:nvPr/>
        </p:nvSpPr>
        <p:spPr>
          <a:xfrm>
            <a:off x="1028700" y="91287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9A2C08E-D26B-46AC-AA88-A2480AA72302}"/>
              </a:ext>
            </a:extLst>
          </p:cNvPr>
          <p:cNvSpPr/>
          <p:nvPr/>
        </p:nvSpPr>
        <p:spPr>
          <a:xfrm>
            <a:off x="3566160" y="757428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19C3AA7-2A91-4EE1-A154-1211E0AD0489}"/>
              </a:ext>
            </a:extLst>
          </p:cNvPr>
          <p:cNvSpPr/>
          <p:nvPr/>
        </p:nvSpPr>
        <p:spPr>
          <a:xfrm>
            <a:off x="3566160" y="83286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91C322CD-FDA5-4428-BCC3-6085DA9B6D62}"/>
              </a:ext>
            </a:extLst>
          </p:cNvPr>
          <p:cNvSpPr/>
          <p:nvPr/>
        </p:nvSpPr>
        <p:spPr>
          <a:xfrm>
            <a:off x="3566160" y="9128760"/>
            <a:ext cx="2346960" cy="4267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0687783-FA63-4705-AC8D-BAFF252DD348}"/>
              </a:ext>
            </a:extLst>
          </p:cNvPr>
          <p:cNvSpPr/>
          <p:nvPr/>
        </p:nvSpPr>
        <p:spPr>
          <a:xfrm>
            <a:off x="2351600" y="4785360"/>
            <a:ext cx="979172" cy="7772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TEXT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D4457E7-E84B-4CA3-99F7-E0DFE3511384}"/>
              </a:ext>
            </a:extLst>
          </p:cNvPr>
          <p:cNvSpPr/>
          <p:nvPr/>
        </p:nvSpPr>
        <p:spPr>
          <a:xfrm>
            <a:off x="2351600" y="6035040"/>
            <a:ext cx="979172" cy="7772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TEXT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1AE8058-DEDC-4E9A-AA58-65568D9272E4}"/>
              </a:ext>
            </a:extLst>
          </p:cNvPr>
          <p:cNvSpPr/>
          <p:nvPr/>
        </p:nvSpPr>
        <p:spPr>
          <a:xfrm>
            <a:off x="3594164" y="4785360"/>
            <a:ext cx="979172" cy="7772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TEXT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CB140F8-2C25-4187-B539-722F38880BF4}"/>
              </a:ext>
            </a:extLst>
          </p:cNvPr>
          <p:cNvSpPr/>
          <p:nvPr/>
        </p:nvSpPr>
        <p:spPr>
          <a:xfrm>
            <a:off x="3594164" y="6035040"/>
            <a:ext cx="979172" cy="7772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TEXT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0BE32F0-C313-9039-BB35-F3F3C3160810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8E8168-DBA2-AD51-A42A-E39E63576EC7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20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839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4F3F302-52F2-4F65-8DF3-79FDCBEC6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1515"/>
              </p:ext>
            </p:extLst>
          </p:nvPr>
        </p:nvGraphicFramePr>
        <p:xfrm>
          <a:off x="472542" y="1928116"/>
          <a:ext cx="5912916" cy="771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000">
                  <a:extLst>
                    <a:ext uri="{9D8B030D-6E8A-4147-A177-3AD203B41FA5}">
                      <a16:colId xmlns:a16="http://schemas.microsoft.com/office/drawing/2014/main" val="669067147"/>
                    </a:ext>
                  </a:extLst>
                </a:gridCol>
                <a:gridCol w="4526916">
                  <a:extLst>
                    <a:ext uri="{9D8B030D-6E8A-4147-A177-3AD203B41FA5}">
                      <a16:colId xmlns:a16="http://schemas.microsoft.com/office/drawing/2014/main" val="3794016609"/>
                    </a:ext>
                  </a:extLst>
                </a:gridCol>
              </a:tblGrid>
              <a:tr h="256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직무역량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89257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S</a:t>
                      </a:r>
                    </a:p>
                    <a:p>
                      <a:pPr algn="ctr" latinLnBrk="1"/>
                      <a:endParaRPr lang="en-US" altLang="ko-KR" sz="600" b="1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Situation</a:t>
                      </a:r>
                      <a:endParaRPr lang="ko-KR" altLang="en-US" sz="1000" b="0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언제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어디에서 있었던 일인가요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20484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T</a:t>
                      </a:r>
                    </a:p>
                    <a:p>
                      <a:pPr algn="ctr" latinLnBrk="1"/>
                      <a:endParaRPr lang="en-US" altLang="ko-KR" sz="600" b="1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Task</a:t>
                      </a:r>
                      <a:endParaRPr lang="ko-KR" altLang="en-US" sz="1000" b="0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맡은 역할은 무엇이었나요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어떤 문제였나요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86034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A</a:t>
                      </a:r>
                    </a:p>
                    <a:p>
                      <a:pPr algn="ctr" latinLnBrk="1"/>
                      <a:endParaRPr lang="en-US" altLang="ko-KR" sz="600" b="1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Action</a:t>
                      </a:r>
                      <a:endParaRPr lang="ko-KR" altLang="en-US" sz="1000" b="0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나는 어떤 행동을 했나요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81592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R</a:t>
                      </a:r>
                    </a:p>
                    <a:p>
                      <a:pPr algn="ctr" latinLnBrk="1"/>
                      <a:endParaRPr lang="en-US" altLang="ko-KR" sz="600" b="1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Result</a:t>
                      </a:r>
                      <a:endParaRPr lang="ko-KR" altLang="en-US" sz="1000" b="0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행동의 결과는 어땠나요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10955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L</a:t>
                      </a:r>
                    </a:p>
                    <a:p>
                      <a:pPr algn="ctr" latinLnBrk="1"/>
                      <a:endParaRPr lang="en-US" altLang="ko-KR" sz="600" b="1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Learning</a:t>
                      </a:r>
                      <a:endParaRPr lang="ko-KR" altLang="en-US" sz="1000" b="0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위의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STAR-LC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를 통해 배운 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89089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b="1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C</a:t>
                      </a:r>
                    </a:p>
                    <a:p>
                      <a:pPr algn="ctr" latinLnBrk="1"/>
                      <a:endParaRPr lang="en-US" altLang="ko-KR" sz="600" b="1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4C5871"/>
                          </a:solidFill>
                          <a:latin typeface="+mn-ea"/>
                          <a:ea typeface="+mn-ea"/>
                        </a:rPr>
                        <a:t>Contribution</a:t>
                      </a:r>
                      <a:endParaRPr lang="ko-KR" altLang="en-US" sz="1000" b="0" dirty="0">
                        <a:solidFill>
                          <a:srgbClr val="4C587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STAR-LC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‘L’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 기업에서 직무를 수행할 때 어떠한 도움이 될지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21110"/>
                  </a:ext>
                </a:extLst>
              </a:tr>
              <a:tr h="26125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(500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자 이내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3149"/>
                  </a:ext>
                </a:extLst>
              </a:tr>
              <a:tr h="1584000"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24597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2F47EB9F-548D-2270-CAAE-5FA094F5D885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51851-47F8-BEE1-6A7E-E5A07D3C3ACA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21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986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89918DB-771E-4082-986A-2BBB5D171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9995"/>
              </p:ext>
            </p:extLst>
          </p:nvPr>
        </p:nvGraphicFramePr>
        <p:xfrm>
          <a:off x="472542" y="1928116"/>
          <a:ext cx="5912916" cy="771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000">
                  <a:extLst>
                    <a:ext uri="{9D8B030D-6E8A-4147-A177-3AD203B41FA5}">
                      <a16:colId xmlns:a16="http://schemas.microsoft.com/office/drawing/2014/main" val="669067147"/>
                    </a:ext>
                  </a:extLst>
                </a:gridCol>
                <a:gridCol w="4526916">
                  <a:extLst>
                    <a:ext uri="{9D8B030D-6E8A-4147-A177-3AD203B41FA5}">
                      <a16:colId xmlns:a16="http://schemas.microsoft.com/office/drawing/2014/main" val="3794016609"/>
                    </a:ext>
                  </a:extLst>
                </a:gridCol>
              </a:tblGrid>
              <a:tr h="2569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89257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20484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86034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81592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810955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89089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21110"/>
                  </a:ext>
                </a:extLst>
              </a:tr>
              <a:tr h="26125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(500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자 이내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3149"/>
                  </a:ext>
                </a:extLst>
              </a:tr>
              <a:tr h="1584000"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24597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2A7493F4-AF1A-D583-2306-7E2101CCC571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B3AD6-EB87-0706-E4F8-685952E10687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22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656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BF04409-6D4A-4430-B015-59DBAD34E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37505"/>
              </p:ext>
            </p:extLst>
          </p:nvPr>
        </p:nvGraphicFramePr>
        <p:xfrm>
          <a:off x="483836" y="2020166"/>
          <a:ext cx="5905090" cy="776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7">
                  <a:extLst>
                    <a:ext uri="{9D8B030D-6E8A-4147-A177-3AD203B41FA5}">
                      <a16:colId xmlns:a16="http://schemas.microsoft.com/office/drawing/2014/main" val="1034024029"/>
                    </a:ext>
                  </a:extLst>
                </a:gridCol>
                <a:gridCol w="3688953">
                  <a:extLst>
                    <a:ext uri="{9D8B030D-6E8A-4147-A177-3AD203B41FA5}">
                      <a16:colId xmlns:a16="http://schemas.microsoft.com/office/drawing/2014/main" val="2284052408"/>
                    </a:ext>
                  </a:extLst>
                </a:gridCol>
              </a:tblGrid>
              <a:tr h="50967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질문 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1]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인생의 큰 목표를 세운 경험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그 목표를 실현하기 위해 귀하가 취한 행동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결과 등에 대하여 구체적으로 기술하여 주십시오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endParaRPr lang="ko-KR" altLang="en-US" sz="1000" b="0" i="0" u="none" strike="noStrike" kern="12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246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목표를 세운 동기는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9820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목표를 실현하기 위해 노력한 점은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653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그 행동의 결과는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85827"/>
                  </a:ext>
                </a:extLst>
              </a:tr>
              <a:tr h="49530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질문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2]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공동의 목표를 달성하기 위하여 여러 사람과 함께 일했던 경험을 기술하여 주십시오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endParaRPr lang="ko-KR" altLang="en-US" sz="1000" b="0" i="0" u="none" strike="noStrike" kern="12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5839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진행 과정에서 본인의 역할과 책임은 무엇인가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3346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함께 일하며 겪었던 어려움과 이를 해결하기 위한 행동은 무엇인가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091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행동의 결과가 조직에 어떤 영향을 주었는가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98908"/>
                  </a:ext>
                </a:extLst>
              </a:tr>
              <a:tr h="504000">
                <a:tc gridSpan="2">
                  <a:txBody>
                    <a:bodyPr/>
                    <a:lstStyle/>
                    <a:p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질문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3]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예상하지 못한 문제 때문에 일이 계획대로 진행되지 않았을 때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끝까지 수행해내어 성공적으로 마무리 했던 경험이 있다면 기술하여 주십시오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endParaRPr lang="ko-KR" altLang="en-US" sz="1000" b="0" i="0" u="none" strike="noStrike" kern="12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765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언제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어떤 계기를 통해 계획했던 일인가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712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예상하지 못했던 문제는 무엇이며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어떻게 대응하였나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49507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포기하지 않고 끝까지 수행하고자 했던 이유는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62186"/>
                  </a:ext>
                </a:extLst>
              </a:tr>
              <a:tr h="50400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질문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4]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해당 직무와 관련된 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프로젝트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공모전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대회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논문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연구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학습 및 기타 활동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역량향상을 위한 본인의 노력 을 기술하여 주십시오</a:t>
                      </a:r>
                      <a:r>
                        <a:rPr lang="en-US" altLang="ko-KR" sz="1000" b="1" i="0" u="none" strike="noStrike" kern="120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endParaRPr lang="ko-KR" altLang="en-US" sz="1000" b="0" i="0" u="none" strike="noStrike" kern="1200" baseline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5198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어떠한 경험과 노력을 했는가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3913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경험 및 노력의 과정에서 느낀 점은 무엇인가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153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그 일이 업무에 어떤 도움이 될 것으로 생각하는가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? 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83598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6F5F013B-9B2F-9927-B314-609E8CA5A38B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90E7A-73B0-BC81-60E4-7936326C6851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23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701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BF04409-6D4A-4430-B015-59DBAD34EB87}"/>
              </a:ext>
            </a:extLst>
          </p:cNvPr>
          <p:cNvGraphicFramePr>
            <a:graphicFrameLocks noGrp="1"/>
          </p:cNvGraphicFramePr>
          <p:nvPr/>
        </p:nvGraphicFramePr>
        <p:xfrm>
          <a:off x="483836" y="2020166"/>
          <a:ext cx="5905089" cy="776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6">
                  <a:extLst>
                    <a:ext uri="{9D8B030D-6E8A-4147-A177-3AD203B41FA5}">
                      <a16:colId xmlns:a16="http://schemas.microsoft.com/office/drawing/2014/main" val="1034024029"/>
                    </a:ext>
                  </a:extLst>
                </a:gridCol>
                <a:gridCol w="3688953">
                  <a:extLst>
                    <a:ext uri="{9D8B030D-6E8A-4147-A177-3AD203B41FA5}">
                      <a16:colId xmlns:a16="http://schemas.microsoft.com/office/drawing/2014/main" val="2284052408"/>
                    </a:ext>
                  </a:extLst>
                </a:gridCol>
              </a:tblGrid>
              <a:tr h="509674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1]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246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98207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2653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85827"/>
                  </a:ext>
                </a:extLst>
              </a:tr>
              <a:tr h="49530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2]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5839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3346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091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98908"/>
                  </a:ext>
                </a:extLst>
              </a:tr>
              <a:tr h="504000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3]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765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7129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49507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62186"/>
                  </a:ext>
                </a:extLst>
              </a:tr>
              <a:tr h="504000"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4]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5198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3913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0153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83598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6F5F013B-9B2F-9927-B314-609E8CA5A38B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90E7A-73B0-BC81-60E4-7936326C6851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24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3835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EFA95BC-4002-4BE7-A1F6-FB0A50F25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98458"/>
              </p:ext>
            </p:extLst>
          </p:nvPr>
        </p:nvGraphicFramePr>
        <p:xfrm>
          <a:off x="459056" y="2118913"/>
          <a:ext cx="5939888" cy="753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341">
                  <a:extLst>
                    <a:ext uri="{9D8B030D-6E8A-4147-A177-3AD203B41FA5}">
                      <a16:colId xmlns:a16="http://schemas.microsoft.com/office/drawing/2014/main" val="3137771784"/>
                    </a:ext>
                  </a:extLst>
                </a:gridCol>
                <a:gridCol w="1007547">
                  <a:extLst>
                    <a:ext uri="{9D8B030D-6E8A-4147-A177-3AD203B41FA5}">
                      <a16:colId xmlns:a16="http://schemas.microsoft.com/office/drawing/2014/main" val="36973827"/>
                    </a:ext>
                  </a:extLst>
                </a:gridCol>
              </a:tblGrid>
              <a:tr h="2533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0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문항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체크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(Y, N)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06917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항목도 빠짐없이 작성되었는가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08884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작성된 내용에 오타는 없는가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52842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두괄식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결론이 서두에 작성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으로 작성되었는가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23737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상투적이고 진부한 표현 없이 작성하였는가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382150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문장은 단문으로 이해하기 쉽게 작성되었는가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03581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항목별로 구체적인 에피소드가 있는가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485098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질문의 의도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요구하는 역량을 파악할 수 있게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 맞게 작성되었는가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002588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에피소드가 중복되지 않았는가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76728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지원하는 직무를 알 수 있는가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45569"/>
                  </a:ext>
                </a:extLst>
              </a:tr>
              <a:tr h="7282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•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지원자의 열정을 알 수 있는가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Y  /  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42934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0E1293F8-C425-CC5A-A74C-0C4C24F4A3C1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B56B0-B0FF-D35C-A721-8FE4469CD215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25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0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02D48E1-3C56-4D0D-83A2-A34D4B56D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64418"/>
              </p:ext>
            </p:extLst>
          </p:nvPr>
        </p:nvGraphicFramePr>
        <p:xfrm>
          <a:off x="477960" y="1953890"/>
          <a:ext cx="5902080" cy="764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4261943506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331891268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 (본문)"/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 (본문)"/>
                        </a:rPr>
                        <a:t>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3260"/>
                  </a:ext>
                </a:extLst>
              </a:tr>
              <a:tr h="36876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수업을 통해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느낀 점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맑은 고딕 (본문)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88403"/>
                  </a:ext>
                </a:extLst>
              </a:tr>
              <a:tr h="36876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진로목표를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달성하기 위한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각오 한마디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맑은 고딕 (본문)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1600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971A9F5F-11A8-4C53-E8A3-1AAB3E6566F7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3BCE7-402C-352B-445E-52DB2CC0CED4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29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0263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4EA2C49-A3AC-431D-9981-91ADA5B62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88045"/>
              </p:ext>
            </p:extLst>
          </p:nvPr>
        </p:nvGraphicFramePr>
        <p:xfrm>
          <a:off x="477960" y="1953890"/>
          <a:ext cx="5902080" cy="764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4261943506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331891268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 (본문)"/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 (본문)"/>
                        </a:rPr>
                        <a:t>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3260"/>
                  </a:ext>
                </a:extLst>
              </a:tr>
              <a:tr h="368766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 (본문)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맑은 고딕 (본문)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88403"/>
                  </a:ext>
                </a:extLst>
              </a:tr>
              <a:tr h="368766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 (본문)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맑은 고딕 (본문)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1600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1D41487D-0807-92AB-3D5B-D01F437C3AB7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F773F-AB99-8FC1-E37B-885BB7BE7275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30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4026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2EDED6F-B2BF-4D38-BC2C-92B707816F20}"/>
              </a:ext>
            </a:extLst>
          </p:cNvPr>
          <p:cNvSpPr/>
          <p:nvPr/>
        </p:nvSpPr>
        <p:spPr>
          <a:xfrm>
            <a:off x="1451610" y="2560320"/>
            <a:ext cx="3954780" cy="21945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C811033-340A-4A61-A4BE-EF06A127DD87}"/>
              </a:ext>
            </a:extLst>
          </p:cNvPr>
          <p:cNvSpPr/>
          <p:nvPr/>
        </p:nvSpPr>
        <p:spPr>
          <a:xfrm>
            <a:off x="1451610" y="5760720"/>
            <a:ext cx="3954780" cy="21945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2F7EAD0-B77F-F2D8-EF4C-FB341C8BA39A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91DD0-7F19-7B60-D6A8-42E40F0C8CA6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31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4534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DB70AB57-87BF-CFE7-6DD6-149FF48CCFFE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7F9E2-F63E-60F9-FB81-C5CEEE33D974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32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43728E4-6303-0FA6-FC1B-6412456B3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621"/>
              </p:ext>
            </p:extLst>
          </p:nvPr>
        </p:nvGraphicFramePr>
        <p:xfrm>
          <a:off x="477960" y="1953890"/>
          <a:ext cx="5902080" cy="764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4261943506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331891268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 (본문)"/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맑은 고딕 (본문)"/>
                        </a:rPr>
                        <a:t>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3260"/>
                  </a:ext>
                </a:extLst>
              </a:tr>
              <a:tr h="36876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수업을 통해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느낀 점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맑은 고딕 (본문)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88403"/>
                  </a:ext>
                </a:extLst>
              </a:tr>
              <a:tr h="368766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진로목표를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달성하기 위한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각오 한마디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맑은 고딕 (본문)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1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93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3D8FEE4F-23A3-46EF-AD0C-B084FA720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57631"/>
              </p:ext>
            </p:extLst>
          </p:nvPr>
        </p:nvGraphicFramePr>
        <p:xfrm>
          <a:off x="481012" y="2238374"/>
          <a:ext cx="5911111" cy="7368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117">
                  <a:extLst>
                    <a:ext uri="{9D8B030D-6E8A-4147-A177-3AD203B41FA5}">
                      <a16:colId xmlns:a16="http://schemas.microsoft.com/office/drawing/2014/main" val="187204264"/>
                    </a:ext>
                  </a:extLst>
                </a:gridCol>
                <a:gridCol w="2945149">
                  <a:extLst>
                    <a:ext uri="{9D8B030D-6E8A-4147-A177-3AD203B41FA5}">
                      <a16:colId xmlns:a16="http://schemas.microsoft.com/office/drawing/2014/main" val="4006382435"/>
                    </a:ext>
                  </a:extLst>
                </a:gridCol>
                <a:gridCol w="520344">
                  <a:extLst>
                    <a:ext uri="{9D8B030D-6E8A-4147-A177-3AD203B41FA5}">
                      <a16:colId xmlns:a16="http://schemas.microsoft.com/office/drawing/2014/main" val="1256689253"/>
                    </a:ext>
                  </a:extLst>
                </a:gridCol>
                <a:gridCol w="520344">
                  <a:extLst>
                    <a:ext uri="{9D8B030D-6E8A-4147-A177-3AD203B41FA5}">
                      <a16:colId xmlns:a16="http://schemas.microsoft.com/office/drawing/2014/main" val="1898813597"/>
                    </a:ext>
                  </a:extLst>
                </a:gridCol>
                <a:gridCol w="541157">
                  <a:extLst>
                    <a:ext uri="{9D8B030D-6E8A-4147-A177-3AD203B41FA5}">
                      <a16:colId xmlns:a16="http://schemas.microsoft.com/office/drawing/2014/main" val="1128714989"/>
                    </a:ext>
                  </a:extLst>
                </a:gridCol>
              </a:tblGrid>
              <a:tr h="39052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활동명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latin typeface="+mn-ea"/>
                          <a:ea typeface="+mn-ea"/>
                        </a:rPr>
                        <a:t>점검</a:t>
                      </a:r>
                      <a:endParaRPr lang="en-US" altLang="ko-KR" sz="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409392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달성</a:t>
                      </a:r>
                      <a:endParaRPr lang="en-US" altLang="ko-KR" sz="8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8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완료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spc="-15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진행중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달성률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912058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희망진로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5487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자격증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513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어학능력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73016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컴퓨터활용능력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0818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교내활동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92999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교외활동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교육이수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인턴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현장실습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자원봉사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아르바이트 등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	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69868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현장실습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인턴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58809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취업프로그램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023608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KNU CAREER DAY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67146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해외연수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 /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경험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47696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수상실적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57026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진로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·</a:t>
                      </a:r>
                      <a:r>
                        <a:rPr lang="ko-KR" altLang="en-US" sz="1000" b="0" i="0" u="none" strike="noStrike" baseline="0" dirty="0">
                          <a:solidFill>
                            <a:srgbClr val="00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취업상담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7748"/>
                  </a:ext>
                </a:extLst>
              </a:tr>
            </a:tbl>
          </a:graphicData>
        </a:graphic>
      </p:graphicFrame>
      <p:sp>
        <p:nvSpPr>
          <p:cNvPr id="2" name="타원 1">
            <a:extLst>
              <a:ext uri="{FF2B5EF4-FFF2-40B4-BE49-F238E27FC236}">
                <a16:creationId xmlns:a16="http://schemas.microsoft.com/office/drawing/2014/main" id="{A0B99727-369F-3853-96F7-FD2BC21A3546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BF416-9547-93A1-1B84-922216FE06F3}"/>
              </a:ext>
            </a:extLst>
          </p:cNvPr>
          <p:cNvSpPr txBox="1"/>
          <p:nvPr/>
        </p:nvSpPr>
        <p:spPr>
          <a:xfrm>
            <a:off x="6434408" y="94145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795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9858CF17-D22E-13B4-0EE3-EEF18E1684C2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42C22-1BAA-EB83-1A96-083F37737E4B}"/>
              </a:ext>
            </a:extLst>
          </p:cNvPr>
          <p:cNvSpPr txBox="1"/>
          <p:nvPr/>
        </p:nvSpPr>
        <p:spPr>
          <a:xfrm>
            <a:off x="6434408" y="94145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2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F46306E5-ACAA-B9CB-575F-B4CA11501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33472"/>
              </p:ext>
            </p:extLst>
          </p:nvPr>
        </p:nvGraphicFramePr>
        <p:xfrm>
          <a:off x="481012" y="2238374"/>
          <a:ext cx="5911111" cy="703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117">
                  <a:extLst>
                    <a:ext uri="{9D8B030D-6E8A-4147-A177-3AD203B41FA5}">
                      <a16:colId xmlns:a16="http://schemas.microsoft.com/office/drawing/2014/main" val="187204264"/>
                    </a:ext>
                  </a:extLst>
                </a:gridCol>
                <a:gridCol w="2945149">
                  <a:extLst>
                    <a:ext uri="{9D8B030D-6E8A-4147-A177-3AD203B41FA5}">
                      <a16:colId xmlns:a16="http://schemas.microsoft.com/office/drawing/2014/main" val="4006382435"/>
                    </a:ext>
                  </a:extLst>
                </a:gridCol>
                <a:gridCol w="520344">
                  <a:extLst>
                    <a:ext uri="{9D8B030D-6E8A-4147-A177-3AD203B41FA5}">
                      <a16:colId xmlns:a16="http://schemas.microsoft.com/office/drawing/2014/main" val="1256689253"/>
                    </a:ext>
                  </a:extLst>
                </a:gridCol>
                <a:gridCol w="520344">
                  <a:extLst>
                    <a:ext uri="{9D8B030D-6E8A-4147-A177-3AD203B41FA5}">
                      <a16:colId xmlns:a16="http://schemas.microsoft.com/office/drawing/2014/main" val="1898813597"/>
                    </a:ext>
                  </a:extLst>
                </a:gridCol>
                <a:gridCol w="541157">
                  <a:extLst>
                    <a:ext uri="{9D8B030D-6E8A-4147-A177-3AD203B41FA5}">
                      <a16:colId xmlns:a16="http://schemas.microsoft.com/office/drawing/2014/main" val="1128714989"/>
                    </a:ext>
                  </a:extLst>
                </a:gridCol>
              </a:tblGrid>
              <a:tr h="39052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활동명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latin typeface="+mn-ea"/>
                          <a:ea typeface="+mn-ea"/>
                        </a:rPr>
                        <a:t>점검</a:t>
                      </a:r>
                      <a:endParaRPr lang="en-US" altLang="ko-KR" sz="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409392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달성</a:t>
                      </a:r>
                      <a:endParaRPr lang="en-US" altLang="ko-KR" sz="8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8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완료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spc="-15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진행중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달성률</a:t>
                      </a:r>
                      <a:endParaRPr lang="ko-KR" altLang="en-US" sz="8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912058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5487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5134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73016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0818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92999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endParaRPr lang="en-US" altLang="ko-KR" sz="1000" b="0" i="0" u="none" strike="noStrike" baseline="0" dirty="0">
                        <a:solidFill>
                          <a:srgbClr val="000000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69868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858809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023608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67146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47696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57026"/>
                  </a:ext>
                </a:extLst>
              </a:tr>
              <a:tr h="520706">
                <a:tc>
                  <a:txBody>
                    <a:bodyPr/>
                    <a:lstStyle/>
                    <a:p>
                      <a:pPr algn="ctr"/>
                      <a:endParaRPr lang="ko-KR" altLang="en-US" sz="1000" b="0" i="0" u="none" strike="noStrike" baseline="0" dirty="0">
                        <a:solidFill>
                          <a:srgbClr val="000000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1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E86398A-477D-4B93-8990-2C7F64859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82257"/>
              </p:ext>
            </p:extLst>
          </p:nvPr>
        </p:nvGraphicFramePr>
        <p:xfrm>
          <a:off x="480536" y="1986282"/>
          <a:ext cx="5896928" cy="771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148">
                  <a:extLst>
                    <a:ext uri="{9D8B030D-6E8A-4147-A177-3AD203B41FA5}">
                      <a16:colId xmlns:a16="http://schemas.microsoft.com/office/drawing/2014/main" val="187204264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4006382435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2051590765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187380861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학과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409392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선배들이 진출한 분야는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어디인가요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805697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선배들이 진출한 분야 중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관심 분야는 무엇인가요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54877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336895"/>
                  </a:ext>
                </a:extLst>
              </a:tr>
              <a:tr h="1592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선배의 </a:t>
                      </a:r>
                      <a:r>
                        <a:rPr lang="ko-KR" altLang="en-US" sz="1000" b="1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취〮창업</a:t>
                      </a:r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준비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노하우는 무엇인가요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30163"/>
                  </a:ext>
                </a:extLst>
              </a:tr>
              <a:tr h="65869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선배들에게 물어보고</a:t>
                      </a:r>
                      <a:endParaRPr lang="en-US" altLang="ko-KR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싶은 것은 무엇인가요</a:t>
                      </a:r>
                      <a:r>
                        <a:rPr lang="en-US" altLang="ko-KR" sz="10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?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08187"/>
                  </a:ext>
                </a:extLst>
              </a:tr>
              <a:tr h="6586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92999"/>
                  </a:ext>
                </a:extLst>
              </a:tr>
              <a:tr h="6586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369868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B381BFD1-DB60-A657-46CC-BECE41A3A250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222EF-12B3-6D75-1044-CBE4F407E8F4}"/>
              </a:ext>
            </a:extLst>
          </p:cNvPr>
          <p:cNvSpPr txBox="1"/>
          <p:nvPr/>
        </p:nvSpPr>
        <p:spPr>
          <a:xfrm>
            <a:off x="6434408" y="94145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3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543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463AFAE-A3FF-4CBF-A47D-A05F2AB5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07589"/>
              </p:ext>
            </p:extLst>
          </p:nvPr>
        </p:nvGraphicFramePr>
        <p:xfrm>
          <a:off x="480536" y="1986282"/>
          <a:ext cx="5896928" cy="771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148">
                  <a:extLst>
                    <a:ext uri="{9D8B030D-6E8A-4147-A177-3AD203B41FA5}">
                      <a16:colId xmlns:a16="http://schemas.microsoft.com/office/drawing/2014/main" val="187204264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4006382435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2051590765"/>
                    </a:ext>
                  </a:extLst>
                </a:gridCol>
                <a:gridCol w="1318260">
                  <a:extLst>
                    <a:ext uri="{9D8B030D-6E8A-4147-A177-3AD203B41FA5}">
                      <a16:colId xmlns:a16="http://schemas.microsoft.com/office/drawing/2014/main" val="187380861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409392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805697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54877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336895"/>
                  </a:ext>
                </a:extLst>
              </a:tr>
              <a:tr h="159258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30163"/>
                  </a:ext>
                </a:extLst>
              </a:tr>
              <a:tr h="658692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08187"/>
                  </a:ext>
                </a:extLst>
              </a:tr>
              <a:tr h="6586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92999"/>
                  </a:ext>
                </a:extLst>
              </a:tr>
              <a:tr h="65869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8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369868"/>
                  </a:ext>
                </a:extLst>
              </a:tr>
            </a:tbl>
          </a:graphicData>
        </a:graphic>
      </p:graphicFrame>
      <p:sp>
        <p:nvSpPr>
          <p:cNvPr id="3" name="타원 2">
            <a:extLst>
              <a:ext uri="{FF2B5EF4-FFF2-40B4-BE49-F238E27FC236}">
                <a16:creationId xmlns:a16="http://schemas.microsoft.com/office/drawing/2014/main" id="{C36BDA80-7ECE-1291-99E7-148B729A7D2C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191C2-02CB-4DA5-8148-8B27EFF48BCA}"/>
              </a:ext>
            </a:extLst>
          </p:cNvPr>
          <p:cNvSpPr txBox="1"/>
          <p:nvPr/>
        </p:nvSpPr>
        <p:spPr>
          <a:xfrm>
            <a:off x="6434408" y="94145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4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246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23FDA28-4CA2-479A-AF98-70BB4E8C4D77}"/>
              </a:ext>
            </a:extLst>
          </p:cNvPr>
          <p:cNvSpPr/>
          <p:nvPr/>
        </p:nvSpPr>
        <p:spPr>
          <a:xfrm>
            <a:off x="476250" y="304800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F673754-C295-4DFE-838A-D35767CB5A4E}"/>
              </a:ext>
            </a:extLst>
          </p:cNvPr>
          <p:cNvSpPr/>
          <p:nvPr/>
        </p:nvSpPr>
        <p:spPr>
          <a:xfrm>
            <a:off x="1619250" y="247015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AA399F1-8352-4184-A443-888E23B7604B}"/>
              </a:ext>
            </a:extLst>
          </p:cNvPr>
          <p:cNvSpPr/>
          <p:nvPr/>
        </p:nvSpPr>
        <p:spPr>
          <a:xfrm>
            <a:off x="2692400" y="318770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F11C103-9F7C-4E2B-921C-0B3346717BAA}"/>
              </a:ext>
            </a:extLst>
          </p:cNvPr>
          <p:cNvSpPr/>
          <p:nvPr/>
        </p:nvSpPr>
        <p:spPr>
          <a:xfrm>
            <a:off x="4527550" y="231140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791921E-C234-475A-9716-9177B984CB82}"/>
              </a:ext>
            </a:extLst>
          </p:cNvPr>
          <p:cNvSpPr/>
          <p:nvPr/>
        </p:nvSpPr>
        <p:spPr>
          <a:xfrm>
            <a:off x="5499100" y="304800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5A54735-BDE3-46DD-9E35-413C9AAA1970}"/>
              </a:ext>
            </a:extLst>
          </p:cNvPr>
          <p:cNvSpPr/>
          <p:nvPr/>
        </p:nvSpPr>
        <p:spPr>
          <a:xfrm>
            <a:off x="5327650" y="5600701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4" name="현 13">
            <a:extLst>
              <a:ext uri="{FF2B5EF4-FFF2-40B4-BE49-F238E27FC236}">
                <a16:creationId xmlns:a16="http://schemas.microsoft.com/office/drawing/2014/main" id="{262517C7-60A5-4E38-9EC3-71222A3D8194}"/>
              </a:ext>
            </a:extLst>
          </p:cNvPr>
          <p:cNvSpPr/>
          <p:nvPr/>
        </p:nvSpPr>
        <p:spPr>
          <a:xfrm>
            <a:off x="2762250" y="4817456"/>
            <a:ext cx="1504950" cy="1477588"/>
          </a:xfrm>
          <a:prstGeom prst="chord">
            <a:avLst>
              <a:gd name="adj1" fmla="val 21581332"/>
              <a:gd name="adj2" fmla="val 1081127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latin typeface="+mn-ea"/>
            </a:endParaRPr>
          </a:p>
          <a:p>
            <a:pPr algn="ctr"/>
            <a:endParaRPr lang="en-US" altLang="ko-KR" sz="900" b="1" dirty="0">
              <a:latin typeface="+mn-ea"/>
            </a:endParaRPr>
          </a:p>
          <a:p>
            <a:pPr algn="ctr"/>
            <a:r>
              <a:rPr lang="ko-KR" altLang="en-US" sz="900" b="1" dirty="0">
                <a:solidFill>
                  <a:srgbClr val="4C5871"/>
                </a:solidFill>
                <a:latin typeface="+mn-ea"/>
              </a:rPr>
              <a:t>이곳에 텍스트를</a:t>
            </a:r>
            <a:endParaRPr lang="en-US" altLang="ko-KR" sz="900" b="1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900" b="1" dirty="0">
                <a:solidFill>
                  <a:srgbClr val="4C5871"/>
                </a:solidFill>
                <a:latin typeface="+mn-ea"/>
              </a:rPr>
              <a:t>입력하세요</a:t>
            </a:r>
            <a:r>
              <a:rPr lang="en-US" altLang="ko-KR" sz="900" b="1" dirty="0">
                <a:solidFill>
                  <a:srgbClr val="4C5871"/>
                </a:solidFill>
                <a:latin typeface="+mn-ea"/>
              </a:rPr>
              <a:t>. </a:t>
            </a:r>
            <a:endParaRPr lang="ko-KR" altLang="en-US" sz="900" b="1" dirty="0">
              <a:solidFill>
                <a:srgbClr val="4C5871"/>
              </a:solidFill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E7175FB-5C6A-4D39-BF6E-BD92D7CC5644}"/>
              </a:ext>
            </a:extLst>
          </p:cNvPr>
          <p:cNvSpPr/>
          <p:nvPr/>
        </p:nvSpPr>
        <p:spPr>
          <a:xfrm>
            <a:off x="1930400" y="6089651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7D527DF6-85C4-41E0-95F1-3D4BA779AB27}"/>
              </a:ext>
            </a:extLst>
          </p:cNvPr>
          <p:cNvSpPr/>
          <p:nvPr/>
        </p:nvSpPr>
        <p:spPr>
          <a:xfrm>
            <a:off x="911225" y="6083301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51CD358A-F511-4880-82F1-9B44E8EEBEE4}"/>
              </a:ext>
            </a:extLst>
          </p:cNvPr>
          <p:cNvSpPr/>
          <p:nvPr/>
        </p:nvSpPr>
        <p:spPr>
          <a:xfrm>
            <a:off x="377825" y="5318126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E21E9A2-CA8B-46F5-9C3C-78720E76F993}"/>
              </a:ext>
            </a:extLst>
          </p:cNvPr>
          <p:cNvSpPr/>
          <p:nvPr/>
        </p:nvSpPr>
        <p:spPr>
          <a:xfrm>
            <a:off x="1203325" y="7231671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F81F1F0-6677-4A77-B8E4-6F98434D5CE7}"/>
              </a:ext>
            </a:extLst>
          </p:cNvPr>
          <p:cNvSpPr/>
          <p:nvPr/>
        </p:nvSpPr>
        <p:spPr>
          <a:xfrm>
            <a:off x="1911350" y="827942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89207C5-F397-4132-9034-8EC788B3C608}"/>
              </a:ext>
            </a:extLst>
          </p:cNvPr>
          <p:cNvSpPr/>
          <p:nvPr/>
        </p:nvSpPr>
        <p:spPr>
          <a:xfrm>
            <a:off x="3308350" y="862867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C007A586-6A48-4641-AE33-00BD3DF82D03}"/>
              </a:ext>
            </a:extLst>
          </p:cNvPr>
          <p:cNvSpPr/>
          <p:nvPr/>
        </p:nvSpPr>
        <p:spPr>
          <a:xfrm>
            <a:off x="4394200" y="8282595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4E85B02-6598-4705-A540-BFF2C266BC15}"/>
              </a:ext>
            </a:extLst>
          </p:cNvPr>
          <p:cNvSpPr/>
          <p:nvPr/>
        </p:nvSpPr>
        <p:spPr>
          <a:xfrm>
            <a:off x="4889500" y="7223125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6F69851A-20AE-13A2-406F-A961F22A7C01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B24D1-FFB0-81BC-5ECD-0D2DAC9B19FE}"/>
              </a:ext>
            </a:extLst>
          </p:cNvPr>
          <p:cNvSpPr txBox="1"/>
          <p:nvPr/>
        </p:nvSpPr>
        <p:spPr>
          <a:xfrm>
            <a:off x="6434408" y="94145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7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273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현 1">
            <a:extLst>
              <a:ext uri="{FF2B5EF4-FFF2-40B4-BE49-F238E27FC236}">
                <a16:creationId xmlns:a16="http://schemas.microsoft.com/office/drawing/2014/main" id="{F4F8EE5C-BD6C-41CA-BCF5-EE0285693616}"/>
              </a:ext>
            </a:extLst>
          </p:cNvPr>
          <p:cNvSpPr/>
          <p:nvPr/>
        </p:nvSpPr>
        <p:spPr>
          <a:xfrm>
            <a:off x="2786000" y="4489202"/>
            <a:ext cx="1504950" cy="1477588"/>
          </a:xfrm>
          <a:prstGeom prst="chord">
            <a:avLst>
              <a:gd name="adj1" fmla="val 21581332"/>
              <a:gd name="adj2" fmla="val 1081127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latin typeface="+mn-ea"/>
            </a:endParaRPr>
          </a:p>
          <a:p>
            <a:pPr algn="ctr"/>
            <a:endParaRPr lang="en-US" altLang="ko-KR" sz="900" b="1" dirty="0">
              <a:latin typeface="+mn-ea"/>
            </a:endParaRPr>
          </a:p>
          <a:p>
            <a:pPr algn="ctr"/>
            <a:r>
              <a:rPr lang="ko-KR" altLang="en-US" sz="900" b="1" dirty="0">
                <a:solidFill>
                  <a:srgbClr val="4C5871"/>
                </a:solidFill>
                <a:latin typeface="+mn-ea"/>
              </a:rPr>
              <a:t>이곳에 텍스트를</a:t>
            </a:r>
            <a:endParaRPr lang="en-US" altLang="ko-KR" sz="900" b="1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900" b="1" dirty="0">
                <a:solidFill>
                  <a:srgbClr val="4C5871"/>
                </a:solidFill>
                <a:latin typeface="+mn-ea"/>
              </a:rPr>
              <a:t>입력하세요</a:t>
            </a:r>
            <a:r>
              <a:rPr lang="en-US" altLang="ko-KR" sz="900" b="1" dirty="0">
                <a:solidFill>
                  <a:srgbClr val="4C5871"/>
                </a:solidFill>
                <a:latin typeface="+mn-ea"/>
              </a:rPr>
              <a:t>. </a:t>
            </a:r>
            <a:endParaRPr lang="ko-KR" altLang="en-US" sz="900" b="1" dirty="0">
              <a:solidFill>
                <a:srgbClr val="4C5871"/>
              </a:solidFill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47D1181D-FBF7-4E27-83D1-6C51B8CB0EC6}"/>
              </a:ext>
            </a:extLst>
          </p:cNvPr>
          <p:cNvSpPr/>
          <p:nvPr/>
        </p:nvSpPr>
        <p:spPr>
          <a:xfrm>
            <a:off x="491490" y="27139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87E43EA-901C-4AE6-A034-D383F2C4DBF6}"/>
              </a:ext>
            </a:extLst>
          </p:cNvPr>
          <p:cNvSpPr/>
          <p:nvPr/>
        </p:nvSpPr>
        <p:spPr>
          <a:xfrm>
            <a:off x="1634490" y="215011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0AC295B-935D-490D-9222-720A36DF612B}"/>
              </a:ext>
            </a:extLst>
          </p:cNvPr>
          <p:cNvSpPr/>
          <p:nvPr/>
        </p:nvSpPr>
        <p:spPr>
          <a:xfrm>
            <a:off x="2716530" y="285877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769E22D-DB45-4607-B894-F1327EC0F3AB}"/>
              </a:ext>
            </a:extLst>
          </p:cNvPr>
          <p:cNvSpPr/>
          <p:nvPr/>
        </p:nvSpPr>
        <p:spPr>
          <a:xfrm>
            <a:off x="4446270" y="54952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621CD89-B1AB-4861-849A-74D158C2D068}"/>
              </a:ext>
            </a:extLst>
          </p:cNvPr>
          <p:cNvSpPr/>
          <p:nvPr/>
        </p:nvSpPr>
        <p:spPr>
          <a:xfrm>
            <a:off x="5495670" y="54952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443C0DF-9E6C-4269-BCFF-3C14CAF7FAFF}"/>
              </a:ext>
            </a:extLst>
          </p:cNvPr>
          <p:cNvSpPr/>
          <p:nvPr/>
        </p:nvSpPr>
        <p:spPr>
          <a:xfrm>
            <a:off x="1388490" y="706501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C278225-D837-4BB0-B883-22460E2F21D5}"/>
              </a:ext>
            </a:extLst>
          </p:cNvPr>
          <p:cNvSpPr/>
          <p:nvPr/>
        </p:nvSpPr>
        <p:spPr>
          <a:xfrm>
            <a:off x="3331590" y="830707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A30A6CF-42FF-47B7-A47E-D0139BBBC241}"/>
              </a:ext>
            </a:extLst>
          </p:cNvPr>
          <p:cNvSpPr/>
          <p:nvPr/>
        </p:nvSpPr>
        <p:spPr>
          <a:xfrm>
            <a:off x="4565270" y="198534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CE53B5E-2C41-49DC-91B0-80E83EFCEEEA}"/>
              </a:ext>
            </a:extLst>
          </p:cNvPr>
          <p:cNvSpPr/>
          <p:nvPr/>
        </p:nvSpPr>
        <p:spPr>
          <a:xfrm>
            <a:off x="5521960" y="271780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78E4708-1B2F-4E55-9A1F-10032B544657}"/>
              </a:ext>
            </a:extLst>
          </p:cNvPr>
          <p:cNvSpPr/>
          <p:nvPr/>
        </p:nvSpPr>
        <p:spPr>
          <a:xfrm>
            <a:off x="399670" y="499110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B9AC4F5-7ECE-452A-ACC8-CB39EDDB0FB2}"/>
              </a:ext>
            </a:extLst>
          </p:cNvPr>
          <p:cNvSpPr/>
          <p:nvPr/>
        </p:nvSpPr>
        <p:spPr>
          <a:xfrm>
            <a:off x="1557720" y="5756275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A797210-2B95-45EF-8B1B-467931AD1CD7}"/>
              </a:ext>
            </a:extLst>
          </p:cNvPr>
          <p:cNvSpPr/>
          <p:nvPr/>
        </p:nvSpPr>
        <p:spPr>
          <a:xfrm>
            <a:off x="4910520" y="6906895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0CA3A81-272B-0E58-C46C-066150485E50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36D21-6381-D0E4-46F4-99EE712C0CE0}"/>
              </a:ext>
            </a:extLst>
          </p:cNvPr>
          <p:cNvSpPr txBox="1"/>
          <p:nvPr/>
        </p:nvSpPr>
        <p:spPr>
          <a:xfrm>
            <a:off x="6434408" y="94145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9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528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현 1">
            <a:extLst>
              <a:ext uri="{FF2B5EF4-FFF2-40B4-BE49-F238E27FC236}">
                <a16:creationId xmlns:a16="http://schemas.microsoft.com/office/drawing/2014/main" id="{B00A0146-283E-4C4E-83E1-820285114A5F}"/>
              </a:ext>
            </a:extLst>
          </p:cNvPr>
          <p:cNvSpPr/>
          <p:nvPr/>
        </p:nvSpPr>
        <p:spPr>
          <a:xfrm>
            <a:off x="2738500" y="4501077"/>
            <a:ext cx="1504950" cy="1477588"/>
          </a:xfrm>
          <a:prstGeom prst="chord">
            <a:avLst>
              <a:gd name="adj1" fmla="val 21581332"/>
              <a:gd name="adj2" fmla="val 1081127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latin typeface="+mn-ea"/>
            </a:endParaRPr>
          </a:p>
          <a:p>
            <a:pPr algn="ctr"/>
            <a:endParaRPr lang="en-US" altLang="ko-KR" sz="900" b="1" dirty="0">
              <a:latin typeface="+mn-ea"/>
            </a:endParaRPr>
          </a:p>
          <a:p>
            <a:pPr algn="ctr"/>
            <a:r>
              <a:rPr lang="ko-KR" altLang="en-US" sz="900" b="1" dirty="0">
                <a:solidFill>
                  <a:srgbClr val="4C5871"/>
                </a:solidFill>
                <a:latin typeface="+mn-ea"/>
              </a:rPr>
              <a:t>이곳에 텍스트를</a:t>
            </a:r>
            <a:endParaRPr lang="en-US" altLang="ko-KR" sz="900" b="1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900" b="1" dirty="0">
                <a:solidFill>
                  <a:srgbClr val="4C5871"/>
                </a:solidFill>
                <a:latin typeface="+mn-ea"/>
              </a:rPr>
              <a:t>입력하세요</a:t>
            </a:r>
            <a:r>
              <a:rPr lang="en-US" altLang="ko-KR" sz="900" b="1" dirty="0">
                <a:solidFill>
                  <a:srgbClr val="4C5871"/>
                </a:solidFill>
                <a:latin typeface="+mn-ea"/>
              </a:rPr>
              <a:t>. </a:t>
            </a:r>
            <a:endParaRPr lang="ko-KR" altLang="en-US" sz="900" b="1" dirty="0">
              <a:solidFill>
                <a:srgbClr val="4C5871"/>
              </a:solidFill>
              <a:latin typeface="+mn-ea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A41F23E-1018-4628-994C-56E0CD465C47}"/>
              </a:ext>
            </a:extLst>
          </p:cNvPr>
          <p:cNvSpPr/>
          <p:nvPr/>
        </p:nvSpPr>
        <p:spPr>
          <a:xfrm>
            <a:off x="4498720" y="19900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13A6028-B243-4D56-9FDE-A87A0C5F1DF3}"/>
              </a:ext>
            </a:extLst>
          </p:cNvPr>
          <p:cNvSpPr/>
          <p:nvPr/>
        </p:nvSpPr>
        <p:spPr>
          <a:xfrm>
            <a:off x="5463920" y="27266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A5456CE-E30E-4654-BD5C-44221D31232B}"/>
              </a:ext>
            </a:extLst>
          </p:cNvPr>
          <p:cNvSpPr/>
          <p:nvPr/>
        </p:nvSpPr>
        <p:spPr>
          <a:xfrm>
            <a:off x="5546470" y="52285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9F71720-2B2F-4345-ADE1-BC7B1A048154}"/>
              </a:ext>
            </a:extLst>
          </p:cNvPr>
          <p:cNvSpPr/>
          <p:nvPr/>
        </p:nvSpPr>
        <p:spPr>
          <a:xfrm>
            <a:off x="327280" y="49999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D681675-181D-46A0-9A7D-517063B35661}"/>
              </a:ext>
            </a:extLst>
          </p:cNvPr>
          <p:cNvSpPr/>
          <p:nvPr/>
        </p:nvSpPr>
        <p:spPr>
          <a:xfrm>
            <a:off x="872490" y="57619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6737C81-AD58-4E9A-986F-9079D73162D8}"/>
              </a:ext>
            </a:extLst>
          </p:cNvPr>
          <p:cNvSpPr/>
          <p:nvPr/>
        </p:nvSpPr>
        <p:spPr>
          <a:xfrm>
            <a:off x="1170940" y="69176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0FD9A06-7AE1-4F8B-B0A1-9822ACB53AE7}"/>
              </a:ext>
            </a:extLst>
          </p:cNvPr>
          <p:cNvSpPr/>
          <p:nvPr/>
        </p:nvSpPr>
        <p:spPr>
          <a:xfrm>
            <a:off x="1869440" y="796544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0A94C6-74CE-4BA7-84C8-ED9DADAA716D}"/>
              </a:ext>
            </a:extLst>
          </p:cNvPr>
          <p:cNvSpPr/>
          <p:nvPr/>
        </p:nvSpPr>
        <p:spPr>
          <a:xfrm>
            <a:off x="4359020" y="796163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dirty="0">
              <a:solidFill>
                <a:srgbClr val="4C5871"/>
              </a:solidFill>
              <a:latin typeface="+mn-ea"/>
            </a:endParaRPr>
          </a:p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738AD98-F30A-495C-A1CB-25A832F5E71A}"/>
              </a:ext>
            </a:extLst>
          </p:cNvPr>
          <p:cNvSpPr/>
          <p:nvPr/>
        </p:nvSpPr>
        <p:spPr>
          <a:xfrm>
            <a:off x="4842512" y="6913245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387FB7D-F5D2-4414-A16A-D4C81E0FCBF4}"/>
              </a:ext>
            </a:extLst>
          </p:cNvPr>
          <p:cNvSpPr/>
          <p:nvPr/>
        </p:nvSpPr>
        <p:spPr>
          <a:xfrm>
            <a:off x="4587620" y="583819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3F00235-EAA1-4565-98F4-A5C01730D352}"/>
              </a:ext>
            </a:extLst>
          </p:cNvPr>
          <p:cNvSpPr/>
          <p:nvPr/>
        </p:nvSpPr>
        <p:spPr>
          <a:xfrm>
            <a:off x="1884427" y="575818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4A343DE-3BA4-47F0-A305-3CBAB20FB1D7}"/>
              </a:ext>
            </a:extLst>
          </p:cNvPr>
          <p:cNvSpPr/>
          <p:nvPr/>
        </p:nvSpPr>
        <p:spPr>
          <a:xfrm>
            <a:off x="433452" y="272034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ADD6681-6F93-4B36-B6E5-EA1B3864290F}"/>
              </a:ext>
            </a:extLst>
          </p:cNvPr>
          <p:cNvSpPr/>
          <p:nvPr/>
        </p:nvSpPr>
        <p:spPr>
          <a:xfrm>
            <a:off x="1570102" y="2148840"/>
            <a:ext cx="939800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rgbClr val="4C5871"/>
                </a:solidFill>
                <a:latin typeface="+mn-ea"/>
              </a:rPr>
              <a:t>이곳에 텍스트를 입력하세요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57D3858-ED28-C0DE-C740-40E40322581D}"/>
              </a:ext>
            </a:extLst>
          </p:cNvPr>
          <p:cNvSpPr/>
          <p:nvPr/>
        </p:nvSpPr>
        <p:spPr>
          <a:xfrm>
            <a:off x="6413266" y="9428310"/>
            <a:ext cx="360000" cy="360000"/>
          </a:xfrm>
          <a:prstGeom prst="ellipse">
            <a:avLst/>
          </a:prstGeom>
          <a:solidFill>
            <a:srgbClr val="9EC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436640-A0FE-BFA9-815F-A695CC26C2CA}"/>
              </a:ext>
            </a:extLst>
          </p:cNvPr>
          <p:cNvSpPr txBox="1"/>
          <p:nvPr/>
        </p:nvSpPr>
        <p:spPr>
          <a:xfrm>
            <a:off x="6367884" y="9414575"/>
            <a:ext cx="45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+mn-ea"/>
              </a:rPr>
              <a:t>10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734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935</Words>
  <Application>Microsoft Office PowerPoint</Application>
  <PresentationFormat>A4 용지(210x297mm)</PresentationFormat>
  <Paragraphs>358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5" baseType="lpstr">
      <vt:lpstr>나눔스퀘어</vt:lpstr>
      <vt:lpstr>맑은 고딕</vt:lpstr>
      <vt:lpstr>맑은 고딕 (본문)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Playacademy</dc:creator>
  <cp:lastModifiedBy>수현 지</cp:lastModifiedBy>
  <cp:revision>111</cp:revision>
  <dcterms:created xsi:type="dcterms:W3CDTF">2023-08-11T02:29:54Z</dcterms:created>
  <dcterms:modified xsi:type="dcterms:W3CDTF">2025-08-17T15:25:44Z</dcterms:modified>
</cp:coreProperties>
</file>